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3" r:id="rId4"/>
    <p:sldId id="282" r:id="rId5"/>
    <p:sldId id="283" r:id="rId6"/>
    <p:sldId id="289" r:id="rId7"/>
    <p:sldId id="287" r:id="rId8"/>
    <p:sldId id="285" r:id="rId9"/>
    <p:sldId id="294" r:id="rId10"/>
    <p:sldId id="308" r:id="rId11"/>
    <p:sldId id="309" r:id="rId12"/>
    <p:sldId id="301" r:id="rId13"/>
    <p:sldId id="306" r:id="rId14"/>
    <p:sldId id="307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0000FF"/>
    <a:srgbClr val="0E4A29"/>
    <a:srgbClr val="131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ен стил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7941" autoAdjust="0"/>
    <p:restoredTop sz="94660"/>
  </p:normalViewPr>
  <p:slideViewPr>
    <p:cSldViewPr>
      <p:cViewPr>
        <p:scale>
          <a:sx n="66" d="100"/>
          <a:sy n="66" d="100"/>
        </p:scale>
        <p:origin x="-2934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6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099B9-BE6E-445A-88BB-69653B8A1B03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356B00-8945-43DF-BFEE-5725917ABDB9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Visibility</a:t>
          </a:r>
          <a:endParaRPr lang="en-US" dirty="0"/>
        </a:p>
      </dgm:t>
    </dgm:pt>
    <dgm:pt modelId="{EF379A0D-4698-48EC-8068-7E7AF783E58D}" type="parTrans" cxnId="{A5F4B649-9CE0-4834-BA5B-94AA5241EA39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DCE299E6-0930-4E07-BA44-AA71718A12B5}" type="sibTrans" cxnId="{A5F4B649-9CE0-4834-BA5B-94AA5241EA39}">
      <dgm:prSet/>
      <dgm:spPr/>
      <dgm:t>
        <a:bodyPr/>
        <a:lstStyle/>
        <a:p>
          <a:endParaRPr lang="en-US"/>
        </a:p>
      </dgm:t>
    </dgm:pt>
    <dgm:pt modelId="{36EFB345-B85D-45B8-A581-E09ECCEBEDF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Expandability</a:t>
          </a:r>
          <a:endParaRPr lang="en-US" dirty="0"/>
        </a:p>
      </dgm:t>
    </dgm:pt>
    <dgm:pt modelId="{BCACB639-8EBE-42AC-B749-35819C929FBE}" type="parTrans" cxnId="{A68D7B04-CEE4-4A4E-8EBB-5355E1F25CB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0FF60CDE-1F1F-4757-8A8E-A5B1F634B246}" type="sibTrans" cxnId="{A68D7B04-CEE4-4A4E-8EBB-5355E1F25CB4}">
      <dgm:prSet/>
      <dgm:spPr/>
      <dgm:t>
        <a:bodyPr/>
        <a:lstStyle/>
        <a:p>
          <a:endParaRPr lang="en-US"/>
        </a:p>
      </dgm:t>
    </dgm:pt>
    <dgm:pt modelId="{2E99CC42-EBC3-4FA4-90DC-6E1E9A0442D1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Accessibility</a:t>
          </a:r>
          <a:endParaRPr lang="en-US" dirty="0"/>
        </a:p>
      </dgm:t>
    </dgm:pt>
    <dgm:pt modelId="{760CA21A-E2F5-4093-B7EB-C70425DBF648}" type="parTrans" cxnId="{EA64FCB6-D015-43B8-AED9-D57E58F941BB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3F64EB6A-90F7-41D8-9CBB-423B3D4A9CA2}" type="sibTrans" cxnId="{EA64FCB6-D015-43B8-AED9-D57E58F941BB}">
      <dgm:prSet/>
      <dgm:spPr/>
      <dgm:t>
        <a:bodyPr/>
        <a:lstStyle/>
        <a:p>
          <a:endParaRPr lang="en-US"/>
        </a:p>
      </dgm:t>
    </dgm:pt>
    <dgm:pt modelId="{AE3B6FD8-E737-496F-872D-835B9DC2E9E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Affordability</a:t>
          </a:r>
          <a:endParaRPr lang="en-US" dirty="0"/>
        </a:p>
      </dgm:t>
    </dgm:pt>
    <dgm:pt modelId="{60D8C99A-ED47-46BE-959E-90139B8AE508}" type="parTrans" cxnId="{32BBBDB2-2373-499E-9907-81E7824311D0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75DF272F-C4D0-4ECF-A5CE-39A3384B23A4}" type="sibTrans" cxnId="{32BBBDB2-2373-499E-9907-81E7824311D0}">
      <dgm:prSet/>
      <dgm:spPr/>
      <dgm:t>
        <a:bodyPr/>
        <a:lstStyle/>
        <a:p>
          <a:endParaRPr lang="en-US"/>
        </a:p>
      </dgm:t>
    </dgm:pt>
    <dgm:pt modelId="{4A292F8C-EADE-488E-90FF-2A48AA2A8966}">
      <dgm:prSet/>
      <dgm:spPr>
        <a:solidFill>
          <a:schemeClr val="accent5"/>
        </a:solidFill>
      </dgm:spPr>
      <dgm:t>
        <a:bodyPr/>
        <a:lstStyle/>
        <a:p>
          <a:r>
            <a:rPr lang="en-US" b="0" i="0" dirty="0" err="1" smtClean="0"/>
            <a:t>Evolvability</a:t>
          </a:r>
          <a:endParaRPr lang="en-US" dirty="0"/>
        </a:p>
      </dgm:t>
    </dgm:pt>
    <dgm:pt modelId="{6B33F910-C1CE-43C1-93F7-DDA2339900EF}" type="parTrans" cxnId="{4B194954-D581-4913-AC77-0960E54316C2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7E0B0033-E7A5-4755-978C-8D9DABB282A3}" type="sibTrans" cxnId="{4B194954-D581-4913-AC77-0960E54316C2}">
      <dgm:prSet/>
      <dgm:spPr/>
      <dgm:t>
        <a:bodyPr/>
        <a:lstStyle/>
        <a:p>
          <a:endParaRPr lang="en-US"/>
        </a:p>
      </dgm:t>
    </dgm:pt>
    <dgm:pt modelId="{08925DA3-6583-4096-9591-AEA86FB6355F}">
      <dgm:prSet phldrT="[Text]"/>
      <dgm:spPr>
        <a:solidFill>
          <a:schemeClr val="bg1"/>
        </a:solidFill>
        <a:effectLst/>
      </dgm:spPr>
      <dgm:t>
        <a:bodyPr/>
        <a:lstStyle/>
        <a:p>
          <a:endParaRPr lang="en-US" dirty="0"/>
        </a:p>
      </dgm:t>
    </dgm:pt>
    <dgm:pt modelId="{89B551F5-7B07-4355-959C-7B120F541274}" type="sibTrans" cxnId="{32D66180-05ED-4EC4-8817-8F57A1A9ECB6}">
      <dgm:prSet/>
      <dgm:spPr/>
      <dgm:t>
        <a:bodyPr/>
        <a:lstStyle/>
        <a:p>
          <a:endParaRPr lang="en-US"/>
        </a:p>
      </dgm:t>
    </dgm:pt>
    <dgm:pt modelId="{32B1C4F5-63D0-45B2-86A2-9930EAAD03C5}" type="parTrans" cxnId="{32D66180-05ED-4EC4-8817-8F57A1A9ECB6}">
      <dgm:prSet/>
      <dgm:spPr/>
      <dgm:t>
        <a:bodyPr/>
        <a:lstStyle/>
        <a:p>
          <a:endParaRPr lang="en-US"/>
        </a:p>
      </dgm:t>
    </dgm:pt>
    <dgm:pt modelId="{BE52D19D-6441-4CA2-9E1B-17FE7165562E}" type="pres">
      <dgm:prSet presAssocID="{1F1099B9-BE6E-445A-88BB-69653B8A1B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D8955FF-2A43-4455-AAE8-ACA18368BB33}" type="pres">
      <dgm:prSet presAssocID="{08925DA3-6583-4096-9591-AEA86FB6355F}" presName="centerShape" presStyleLbl="node0" presStyleIdx="0" presStyleCnt="1"/>
      <dgm:spPr/>
      <dgm:t>
        <a:bodyPr/>
        <a:lstStyle/>
        <a:p>
          <a:endParaRPr lang="en-US"/>
        </a:p>
      </dgm:t>
    </dgm:pt>
    <dgm:pt modelId="{8A9F30B5-07E1-4754-8673-E6EEB6C88273}" type="pres">
      <dgm:prSet presAssocID="{EF379A0D-4698-48EC-8068-7E7AF783E58D}" presName="parTrans" presStyleLbl="bgSibTrans2D1" presStyleIdx="0" presStyleCnt="5"/>
      <dgm:spPr/>
      <dgm:t>
        <a:bodyPr/>
        <a:lstStyle/>
        <a:p>
          <a:endParaRPr lang="bg-BG"/>
        </a:p>
      </dgm:t>
    </dgm:pt>
    <dgm:pt modelId="{E04D009C-4A67-4D64-ACFB-80DFAE3A38AA}" type="pres">
      <dgm:prSet presAssocID="{89356B00-8945-43DF-BFEE-5725917ABD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C3F2561-00E2-42C8-AD3A-7CCE42847331}" type="pres">
      <dgm:prSet presAssocID="{BCACB639-8EBE-42AC-B749-35819C929FBE}" presName="parTrans" presStyleLbl="bgSibTrans2D1" presStyleIdx="1" presStyleCnt="5"/>
      <dgm:spPr/>
      <dgm:t>
        <a:bodyPr/>
        <a:lstStyle/>
        <a:p>
          <a:endParaRPr lang="bg-BG"/>
        </a:p>
      </dgm:t>
    </dgm:pt>
    <dgm:pt modelId="{239F04C6-8AB9-4F30-AF87-0FDC18E5CFC8}" type="pres">
      <dgm:prSet presAssocID="{36EFB345-B85D-45B8-A581-E09ECCEBEDF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3962FC3-B28D-41C5-A921-3F1B0B95E6F9}" type="pres">
      <dgm:prSet presAssocID="{760CA21A-E2F5-4093-B7EB-C70425DBF648}" presName="parTrans" presStyleLbl="bgSibTrans2D1" presStyleIdx="2" presStyleCnt="5"/>
      <dgm:spPr/>
      <dgm:t>
        <a:bodyPr/>
        <a:lstStyle/>
        <a:p>
          <a:endParaRPr lang="bg-BG"/>
        </a:p>
      </dgm:t>
    </dgm:pt>
    <dgm:pt modelId="{2FE19D5B-52D5-456D-AEFF-BFD8E92F1B0D}" type="pres">
      <dgm:prSet presAssocID="{2E99CC42-EBC3-4FA4-90DC-6E1E9A0442D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30202-4B7D-49DF-B565-1F6E1544F2C9}" type="pres">
      <dgm:prSet presAssocID="{60D8C99A-ED47-46BE-959E-90139B8AE508}" presName="parTrans" presStyleLbl="bgSibTrans2D1" presStyleIdx="3" presStyleCnt="5"/>
      <dgm:spPr/>
      <dgm:t>
        <a:bodyPr/>
        <a:lstStyle/>
        <a:p>
          <a:endParaRPr lang="bg-BG"/>
        </a:p>
      </dgm:t>
    </dgm:pt>
    <dgm:pt modelId="{8096258F-AB51-4AB1-B338-F7B7C81AC3AF}" type="pres">
      <dgm:prSet presAssocID="{AE3B6FD8-E737-496F-872D-835B9DC2E9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32D605D-D848-466C-BA6B-BE6AD5E00B13}" type="pres">
      <dgm:prSet presAssocID="{6B33F910-C1CE-43C1-93F7-DDA2339900EF}" presName="parTrans" presStyleLbl="bgSibTrans2D1" presStyleIdx="4" presStyleCnt="5"/>
      <dgm:spPr/>
      <dgm:t>
        <a:bodyPr/>
        <a:lstStyle/>
        <a:p>
          <a:endParaRPr lang="bg-BG"/>
        </a:p>
      </dgm:t>
    </dgm:pt>
    <dgm:pt modelId="{1BD46A14-B877-468E-BD58-03870711A8B9}" type="pres">
      <dgm:prSet presAssocID="{4A292F8C-EADE-488E-90FF-2A48AA2A89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D7F818-4D78-4161-B196-3FE8FD131E85}" type="presOf" srcId="{BCACB639-8EBE-42AC-B749-35819C929FBE}" destId="{6C3F2561-00E2-42C8-AD3A-7CCE42847331}" srcOrd="0" destOrd="0" presId="urn:microsoft.com/office/officeart/2005/8/layout/radial4"/>
    <dgm:cxn modelId="{32D66180-05ED-4EC4-8817-8F57A1A9ECB6}" srcId="{1F1099B9-BE6E-445A-88BB-69653B8A1B03}" destId="{08925DA3-6583-4096-9591-AEA86FB6355F}" srcOrd="0" destOrd="0" parTransId="{32B1C4F5-63D0-45B2-86A2-9930EAAD03C5}" sibTransId="{89B551F5-7B07-4355-959C-7B120F541274}"/>
    <dgm:cxn modelId="{12142BF0-B8DF-4D10-9619-C334861AF861}" type="presOf" srcId="{1F1099B9-BE6E-445A-88BB-69653B8A1B03}" destId="{BE52D19D-6441-4CA2-9E1B-17FE7165562E}" srcOrd="0" destOrd="0" presId="urn:microsoft.com/office/officeart/2005/8/layout/radial4"/>
    <dgm:cxn modelId="{A5F4B649-9CE0-4834-BA5B-94AA5241EA39}" srcId="{08925DA3-6583-4096-9591-AEA86FB6355F}" destId="{89356B00-8945-43DF-BFEE-5725917ABDB9}" srcOrd="0" destOrd="0" parTransId="{EF379A0D-4698-48EC-8068-7E7AF783E58D}" sibTransId="{DCE299E6-0930-4E07-BA44-AA71718A12B5}"/>
    <dgm:cxn modelId="{D625FFEB-D10E-4C4A-A7CE-699C88ED3A8E}" type="presOf" srcId="{6B33F910-C1CE-43C1-93F7-DDA2339900EF}" destId="{E32D605D-D848-466C-BA6B-BE6AD5E00B13}" srcOrd="0" destOrd="0" presId="urn:microsoft.com/office/officeart/2005/8/layout/radial4"/>
    <dgm:cxn modelId="{CA82FD16-E8FB-488F-BB3D-49EF53CD79CE}" type="presOf" srcId="{60D8C99A-ED47-46BE-959E-90139B8AE508}" destId="{B9A30202-4B7D-49DF-B565-1F6E1544F2C9}" srcOrd="0" destOrd="0" presId="urn:microsoft.com/office/officeart/2005/8/layout/radial4"/>
    <dgm:cxn modelId="{EA64FCB6-D015-43B8-AED9-D57E58F941BB}" srcId="{08925DA3-6583-4096-9591-AEA86FB6355F}" destId="{2E99CC42-EBC3-4FA4-90DC-6E1E9A0442D1}" srcOrd="2" destOrd="0" parTransId="{760CA21A-E2F5-4093-B7EB-C70425DBF648}" sibTransId="{3F64EB6A-90F7-41D8-9CBB-423B3D4A9CA2}"/>
    <dgm:cxn modelId="{B519370C-F99A-49DE-B0E9-FFC826CA97FF}" type="presOf" srcId="{EF379A0D-4698-48EC-8068-7E7AF783E58D}" destId="{8A9F30B5-07E1-4754-8673-E6EEB6C88273}" srcOrd="0" destOrd="0" presId="urn:microsoft.com/office/officeart/2005/8/layout/radial4"/>
    <dgm:cxn modelId="{32BBBDB2-2373-499E-9907-81E7824311D0}" srcId="{08925DA3-6583-4096-9591-AEA86FB6355F}" destId="{AE3B6FD8-E737-496F-872D-835B9DC2E9E7}" srcOrd="3" destOrd="0" parTransId="{60D8C99A-ED47-46BE-959E-90139B8AE508}" sibTransId="{75DF272F-C4D0-4ECF-A5CE-39A3384B23A4}"/>
    <dgm:cxn modelId="{18EEC986-08FD-44AD-A30C-A946F83745C7}" type="presOf" srcId="{08925DA3-6583-4096-9591-AEA86FB6355F}" destId="{8D8955FF-2A43-4455-AAE8-ACA18368BB33}" srcOrd="0" destOrd="0" presId="urn:microsoft.com/office/officeart/2005/8/layout/radial4"/>
    <dgm:cxn modelId="{D6324049-5F7B-4AF6-A25F-7C076043484D}" type="presOf" srcId="{760CA21A-E2F5-4093-B7EB-C70425DBF648}" destId="{A3962FC3-B28D-41C5-A921-3F1B0B95E6F9}" srcOrd="0" destOrd="0" presId="urn:microsoft.com/office/officeart/2005/8/layout/radial4"/>
    <dgm:cxn modelId="{A68D7B04-CEE4-4A4E-8EBB-5355E1F25CB4}" srcId="{08925DA3-6583-4096-9591-AEA86FB6355F}" destId="{36EFB345-B85D-45B8-A581-E09ECCEBEDF9}" srcOrd="1" destOrd="0" parTransId="{BCACB639-8EBE-42AC-B749-35819C929FBE}" sibTransId="{0FF60CDE-1F1F-4757-8A8E-A5B1F634B246}"/>
    <dgm:cxn modelId="{80DD7DF9-C0F3-45FD-8A8F-F18C0FB7245C}" type="presOf" srcId="{4A292F8C-EADE-488E-90FF-2A48AA2A8966}" destId="{1BD46A14-B877-468E-BD58-03870711A8B9}" srcOrd="0" destOrd="0" presId="urn:microsoft.com/office/officeart/2005/8/layout/radial4"/>
    <dgm:cxn modelId="{B6E3DB1F-59A5-412C-9000-6309DDE6AFED}" type="presOf" srcId="{36EFB345-B85D-45B8-A581-E09ECCEBEDF9}" destId="{239F04C6-8AB9-4F30-AF87-0FDC18E5CFC8}" srcOrd="0" destOrd="0" presId="urn:microsoft.com/office/officeart/2005/8/layout/radial4"/>
    <dgm:cxn modelId="{ADBB3EED-6838-4DCE-A043-33FC4A39C542}" type="presOf" srcId="{89356B00-8945-43DF-BFEE-5725917ABDB9}" destId="{E04D009C-4A67-4D64-ACFB-80DFAE3A38AA}" srcOrd="0" destOrd="0" presId="urn:microsoft.com/office/officeart/2005/8/layout/radial4"/>
    <dgm:cxn modelId="{5515F402-2BA3-4776-947A-2BDEA38D7175}" type="presOf" srcId="{AE3B6FD8-E737-496F-872D-835B9DC2E9E7}" destId="{8096258F-AB51-4AB1-B338-F7B7C81AC3AF}" srcOrd="0" destOrd="0" presId="urn:microsoft.com/office/officeart/2005/8/layout/radial4"/>
    <dgm:cxn modelId="{AC01D6CC-6B9B-4165-BBA1-E64B10A9E599}" type="presOf" srcId="{2E99CC42-EBC3-4FA4-90DC-6E1E9A0442D1}" destId="{2FE19D5B-52D5-456D-AEFF-BFD8E92F1B0D}" srcOrd="0" destOrd="0" presId="urn:microsoft.com/office/officeart/2005/8/layout/radial4"/>
    <dgm:cxn modelId="{4B194954-D581-4913-AC77-0960E54316C2}" srcId="{08925DA3-6583-4096-9591-AEA86FB6355F}" destId="{4A292F8C-EADE-488E-90FF-2A48AA2A8966}" srcOrd="4" destOrd="0" parTransId="{6B33F910-C1CE-43C1-93F7-DDA2339900EF}" sibTransId="{7E0B0033-E7A5-4755-978C-8D9DABB282A3}"/>
    <dgm:cxn modelId="{C42D39CA-4F8F-4B16-8ED8-3E51B40A80C8}" type="presParOf" srcId="{BE52D19D-6441-4CA2-9E1B-17FE7165562E}" destId="{8D8955FF-2A43-4455-AAE8-ACA18368BB33}" srcOrd="0" destOrd="0" presId="urn:microsoft.com/office/officeart/2005/8/layout/radial4"/>
    <dgm:cxn modelId="{C5501EE4-C999-45DA-84F1-F7E894646857}" type="presParOf" srcId="{BE52D19D-6441-4CA2-9E1B-17FE7165562E}" destId="{8A9F30B5-07E1-4754-8673-E6EEB6C88273}" srcOrd="1" destOrd="0" presId="urn:microsoft.com/office/officeart/2005/8/layout/radial4"/>
    <dgm:cxn modelId="{DC7E880A-C3B2-4932-9EBE-70BD10849B2B}" type="presParOf" srcId="{BE52D19D-6441-4CA2-9E1B-17FE7165562E}" destId="{E04D009C-4A67-4D64-ACFB-80DFAE3A38AA}" srcOrd="2" destOrd="0" presId="urn:microsoft.com/office/officeart/2005/8/layout/radial4"/>
    <dgm:cxn modelId="{83F916EF-D2AC-45ED-9C1B-196A5E177C69}" type="presParOf" srcId="{BE52D19D-6441-4CA2-9E1B-17FE7165562E}" destId="{6C3F2561-00E2-42C8-AD3A-7CCE42847331}" srcOrd="3" destOrd="0" presId="urn:microsoft.com/office/officeart/2005/8/layout/radial4"/>
    <dgm:cxn modelId="{FDBB1ACA-D31B-46B8-ABA8-7F3B0B41A73E}" type="presParOf" srcId="{BE52D19D-6441-4CA2-9E1B-17FE7165562E}" destId="{239F04C6-8AB9-4F30-AF87-0FDC18E5CFC8}" srcOrd="4" destOrd="0" presId="urn:microsoft.com/office/officeart/2005/8/layout/radial4"/>
    <dgm:cxn modelId="{4B282142-220A-4A1B-8811-4A348EAFF01A}" type="presParOf" srcId="{BE52D19D-6441-4CA2-9E1B-17FE7165562E}" destId="{A3962FC3-B28D-41C5-A921-3F1B0B95E6F9}" srcOrd="5" destOrd="0" presId="urn:microsoft.com/office/officeart/2005/8/layout/radial4"/>
    <dgm:cxn modelId="{09BD4C4F-CDF0-4132-882F-B7FF99448A40}" type="presParOf" srcId="{BE52D19D-6441-4CA2-9E1B-17FE7165562E}" destId="{2FE19D5B-52D5-456D-AEFF-BFD8E92F1B0D}" srcOrd="6" destOrd="0" presId="urn:microsoft.com/office/officeart/2005/8/layout/radial4"/>
    <dgm:cxn modelId="{F0539E66-A31B-4562-89B6-D11C1F24AD7D}" type="presParOf" srcId="{BE52D19D-6441-4CA2-9E1B-17FE7165562E}" destId="{B9A30202-4B7D-49DF-B565-1F6E1544F2C9}" srcOrd="7" destOrd="0" presId="urn:microsoft.com/office/officeart/2005/8/layout/radial4"/>
    <dgm:cxn modelId="{621709C0-8FB0-481C-90EA-F34A0DFDEB6F}" type="presParOf" srcId="{BE52D19D-6441-4CA2-9E1B-17FE7165562E}" destId="{8096258F-AB51-4AB1-B338-F7B7C81AC3AF}" srcOrd="8" destOrd="0" presId="urn:microsoft.com/office/officeart/2005/8/layout/radial4"/>
    <dgm:cxn modelId="{6EF44F01-BB00-4813-8E23-97539FE24340}" type="presParOf" srcId="{BE52D19D-6441-4CA2-9E1B-17FE7165562E}" destId="{E32D605D-D848-466C-BA6B-BE6AD5E00B13}" srcOrd="9" destOrd="0" presId="urn:microsoft.com/office/officeart/2005/8/layout/radial4"/>
    <dgm:cxn modelId="{2F455D04-4583-4E2D-85CF-783FD652ECE2}" type="presParOf" srcId="{BE52D19D-6441-4CA2-9E1B-17FE7165562E}" destId="{1BD46A14-B877-468E-BD58-03870711A8B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52988-7BB2-4C0C-9CF9-74346F7AA2C1}" type="doc">
      <dgm:prSet loTypeId="urn:microsoft.com/office/officeart/2005/8/layout/lProcess2" loCatId="list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15F8D0AD-F974-43C4-9E4F-B747724D574D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Securities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AF18D3A8-754D-4A63-AFDC-7B67FC86C107}" type="parTrans" cxnId="{E04E7ACF-FCF2-40FF-9E01-D8BC35D005A7}">
      <dgm:prSet/>
      <dgm:spPr/>
      <dgm:t>
        <a:bodyPr/>
        <a:lstStyle/>
        <a:p>
          <a:endParaRPr lang="en-US"/>
        </a:p>
      </dgm:t>
    </dgm:pt>
    <dgm:pt modelId="{1ADD2080-EC6A-4B5B-B49A-96F80FBEE7BD}" type="sibTrans" cxnId="{E04E7ACF-FCF2-40FF-9E01-D8BC35D005A7}">
      <dgm:prSet/>
      <dgm:spPr/>
      <dgm:t>
        <a:bodyPr/>
        <a:lstStyle/>
        <a:p>
          <a:endParaRPr lang="en-US"/>
        </a:p>
      </dgm:t>
    </dgm:pt>
    <dgm:pt modelId="{17A2D309-D1CD-4B90-99E5-CDE819E23C54}">
      <dgm:prSet phldrT="[Text]"/>
      <dgm:spPr/>
      <dgm:t>
        <a:bodyPr/>
        <a:lstStyle/>
        <a:p>
          <a:r>
            <a:rPr lang="en-US" dirty="0" smtClean="0"/>
            <a:t>Shares</a:t>
          </a:r>
          <a:endParaRPr lang="en-US" dirty="0"/>
        </a:p>
      </dgm:t>
    </dgm:pt>
    <dgm:pt modelId="{AAE453A7-4611-4A46-A96C-336491A5B2DB}" type="parTrans" cxnId="{5A247B3E-FF70-413D-85D5-CFDDBB76EDF9}">
      <dgm:prSet/>
      <dgm:spPr/>
      <dgm:t>
        <a:bodyPr/>
        <a:lstStyle/>
        <a:p>
          <a:endParaRPr lang="en-US"/>
        </a:p>
      </dgm:t>
    </dgm:pt>
    <dgm:pt modelId="{AC42F50B-B39D-4B3D-A43F-5060E47E5AFB}" type="sibTrans" cxnId="{5A247B3E-FF70-413D-85D5-CFDDBB76EDF9}">
      <dgm:prSet/>
      <dgm:spPr/>
      <dgm:t>
        <a:bodyPr/>
        <a:lstStyle/>
        <a:p>
          <a:endParaRPr lang="en-US"/>
        </a:p>
      </dgm:t>
    </dgm:pt>
    <dgm:pt modelId="{ADB60DF6-A9D1-4E0E-94D4-6439E0DE4A3C}">
      <dgm:prSet phldrT="[Text]"/>
      <dgm:spPr/>
      <dgm:t>
        <a:bodyPr/>
        <a:lstStyle/>
        <a:p>
          <a:r>
            <a:rPr lang="en-US" dirty="0" smtClean="0"/>
            <a:t>Rights</a:t>
          </a:r>
          <a:endParaRPr lang="en-US" dirty="0"/>
        </a:p>
      </dgm:t>
    </dgm:pt>
    <dgm:pt modelId="{04E2D9E6-2E43-428F-83F6-56E52F6370F4}" type="parTrans" cxnId="{05BE6ADE-8A0C-4F9F-879F-DB8E0DA3764B}">
      <dgm:prSet/>
      <dgm:spPr/>
      <dgm:t>
        <a:bodyPr/>
        <a:lstStyle/>
        <a:p>
          <a:endParaRPr lang="en-US"/>
        </a:p>
      </dgm:t>
    </dgm:pt>
    <dgm:pt modelId="{2D1357B8-263F-481A-93F3-943E707EBB88}" type="sibTrans" cxnId="{05BE6ADE-8A0C-4F9F-879F-DB8E0DA3764B}">
      <dgm:prSet/>
      <dgm:spPr/>
      <dgm:t>
        <a:bodyPr/>
        <a:lstStyle/>
        <a:p>
          <a:endParaRPr lang="en-US"/>
        </a:p>
      </dgm:t>
    </dgm:pt>
    <dgm:pt modelId="{3ECEE72E-BE66-4F83-AFC6-3EB88510CB6C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Orders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C9B0820F-3E6A-4AF5-A87F-B01F7D8B4123}" type="parTrans" cxnId="{3B2DF96D-B264-41B8-A80A-C6FE5B280028}">
      <dgm:prSet/>
      <dgm:spPr/>
      <dgm:t>
        <a:bodyPr/>
        <a:lstStyle/>
        <a:p>
          <a:endParaRPr lang="en-US"/>
        </a:p>
      </dgm:t>
    </dgm:pt>
    <dgm:pt modelId="{9338AFEE-4A78-48E3-BCC0-DA8DC0565435}" type="sibTrans" cxnId="{3B2DF96D-B264-41B8-A80A-C6FE5B280028}">
      <dgm:prSet/>
      <dgm:spPr/>
      <dgm:t>
        <a:bodyPr/>
        <a:lstStyle/>
        <a:p>
          <a:endParaRPr lang="en-US"/>
        </a:p>
      </dgm:t>
    </dgm:pt>
    <dgm:pt modelId="{121EAE9F-AE85-45A3-8888-432B232B8877}">
      <dgm:prSet phldrT="[Text]"/>
      <dgm:spPr/>
      <dgm:t>
        <a:bodyPr/>
        <a:lstStyle/>
        <a:p>
          <a:r>
            <a:rPr lang="en-US" dirty="0" smtClean="0"/>
            <a:t>Market</a:t>
          </a:r>
          <a:endParaRPr lang="en-US" dirty="0"/>
        </a:p>
      </dgm:t>
    </dgm:pt>
    <dgm:pt modelId="{448ADF00-E4F8-4B2B-BF89-735F9C7980AA}" type="parTrans" cxnId="{BC62ECBC-4F7E-4519-BF83-173EC7E7A045}">
      <dgm:prSet/>
      <dgm:spPr/>
      <dgm:t>
        <a:bodyPr/>
        <a:lstStyle/>
        <a:p>
          <a:endParaRPr lang="en-US"/>
        </a:p>
      </dgm:t>
    </dgm:pt>
    <dgm:pt modelId="{F8B22CFE-FC0A-417E-BB8A-987B7C7BB4C0}" type="sibTrans" cxnId="{BC62ECBC-4F7E-4519-BF83-173EC7E7A045}">
      <dgm:prSet/>
      <dgm:spPr/>
      <dgm:t>
        <a:bodyPr/>
        <a:lstStyle/>
        <a:p>
          <a:endParaRPr lang="en-US"/>
        </a:p>
      </dgm:t>
    </dgm:pt>
    <dgm:pt modelId="{C6351495-60BE-4609-B681-0FB74C2EBBF7}">
      <dgm:prSet phldrT="[Text]"/>
      <dgm:spPr/>
      <dgm:t>
        <a:bodyPr/>
        <a:lstStyle/>
        <a:p>
          <a:r>
            <a:rPr lang="en-US" dirty="0" smtClean="0"/>
            <a:t>Limit</a:t>
          </a:r>
          <a:endParaRPr lang="en-US" dirty="0"/>
        </a:p>
      </dgm:t>
    </dgm:pt>
    <dgm:pt modelId="{1871C2A8-1449-447C-967A-CE0E7A58031C}" type="parTrans" cxnId="{A4FA331B-25DC-4F0A-9A61-88C299CF90ED}">
      <dgm:prSet/>
      <dgm:spPr/>
      <dgm:t>
        <a:bodyPr/>
        <a:lstStyle/>
        <a:p>
          <a:endParaRPr lang="en-US"/>
        </a:p>
      </dgm:t>
    </dgm:pt>
    <dgm:pt modelId="{F0710AEA-F40C-4F04-BF5F-59DCAD9A1C10}" type="sibTrans" cxnId="{A4FA331B-25DC-4F0A-9A61-88C299CF90ED}">
      <dgm:prSet/>
      <dgm:spPr/>
      <dgm:t>
        <a:bodyPr/>
        <a:lstStyle/>
        <a:p>
          <a:endParaRPr lang="en-US"/>
        </a:p>
      </dgm:t>
    </dgm:pt>
    <dgm:pt modelId="{EAC5DA6F-5364-4EAB-A57E-BC07842101AA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Validity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A1EC8EE5-19B9-4661-96D0-1AA3725B5CA4}" type="parTrans" cxnId="{779A4E88-A366-481F-801F-EE64222727A0}">
      <dgm:prSet/>
      <dgm:spPr/>
      <dgm:t>
        <a:bodyPr/>
        <a:lstStyle/>
        <a:p>
          <a:endParaRPr lang="en-US"/>
        </a:p>
      </dgm:t>
    </dgm:pt>
    <dgm:pt modelId="{FDCA123E-EA7F-4B44-B6EB-0F0EE40D4A9F}" type="sibTrans" cxnId="{779A4E88-A366-481F-801F-EE64222727A0}">
      <dgm:prSet/>
      <dgm:spPr/>
      <dgm:t>
        <a:bodyPr/>
        <a:lstStyle/>
        <a:p>
          <a:endParaRPr lang="en-US"/>
        </a:p>
      </dgm:t>
    </dgm:pt>
    <dgm:pt modelId="{6F27B99B-1D00-4622-A8F2-44768D6876FE}">
      <dgm:prSet phldrT="[Text]"/>
      <dgm:spPr/>
      <dgm:t>
        <a:bodyPr/>
        <a:lstStyle/>
        <a:p>
          <a:r>
            <a:rPr lang="en-US" dirty="0" smtClean="0"/>
            <a:t>Daily</a:t>
          </a:r>
          <a:endParaRPr lang="en-US" dirty="0"/>
        </a:p>
      </dgm:t>
    </dgm:pt>
    <dgm:pt modelId="{0FD97CC7-6608-4036-841D-2A37EF770DEC}" type="parTrans" cxnId="{EA1E52E9-AE1C-4457-8950-D93F756C036E}">
      <dgm:prSet/>
      <dgm:spPr/>
      <dgm:t>
        <a:bodyPr/>
        <a:lstStyle/>
        <a:p>
          <a:endParaRPr lang="en-US"/>
        </a:p>
      </dgm:t>
    </dgm:pt>
    <dgm:pt modelId="{2F68DC60-6DEC-4AA5-9D65-68F489AEAC86}" type="sibTrans" cxnId="{EA1E52E9-AE1C-4457-8950-D93F756C036E}">
      <dgm:prSet/>
      <dgm:spPr/>
      <dgm:t>
        <a:bodyPr/>
        <a:lstStyle/>
        <a:p>
          <a:endParaRPr lang="en-US"/>
        </a:p>
      </dgm:t>
    </dgm:pt>
    <dgm:pt modelId="{9DE97BC5-ABEE-4DDA-B67B-3681B1E45BFA}">
      <dgm:prSet phldrT="[Text]"/>
      <dgm:spPr/>
      <dgm:t>
        <a:bodyPr/>
        <a:lstStyle/>
        <a:p>
          <a:r>
            <a:rPr lang="en-US" dirty="0" smtClean="0"/>
            <a:t>Good-till-date</a:t>
          </a:r>
          <a:endParaRPr lang="en-US" dirty="0"/>
        </a:p>
      </dgm:t>
    </dgm:pt>
    <dgm:pt modelId="{5EDEBDB0-8807-45F0-9F61-E491A4E96ACA}" type="parTrans" cxnId="{B7A31AF3-4CA8-436C-A2B1-7DAD713068FB}">
      <dgm:prSet/>
      <dgm:spPr/>
      <dgm:t>
        <a:bodyPr/>
        <a:lstStyle/>
        <a:p>
          <a:endParaRPr lang="en-US"/>
        </a:p>
      </dgm:t>
    </dgm:pt>
    <dgm:pt modelId="{90A74A0C-F955-4A8F-8056-102521FD73F3}" type="sibTrans" cxnId="{B7A31AF3-4CA8-436C-A2B1-7DAD713068FB}">
      <dgm:prSet/>
      <dgm:spPr/>
      <dgm:t>
        <a:bodyPr/>
        <a:lstStyle/>
        <a:p>
          <a:endParaRPr lang="en-US"/>
        </a:p>
      </dgm:t>
    </dgm:pt>
    <dgm:pt modelId="{4C310A5C-C876-4AF9-A278-8AB9E17CB09F}">
      <dgm:prSet/>
      <dgm:spPr/>
      <dgm:t>
        <a:bodyPr/>
        <a:lstStyle/>
        <a:p>
          <a:r>
            <a:rPr lang="en-US" dirty="0" smtClean="0"/>
            <a:t>Treasuries</a:t>
          </a:r>
          <a:endParaRPr lang="en-US" dirty="0"/>
        </a:p>
      </dgm:t>
    </dgm:pt>
    <dgm:pt modelId="{91110CD5-6BF0-4DBB-9B5B-521A82101877}" type="parTrans" cxnId="{88FDA742-1A82-4DF2-AC9A-9DEB74513765}">
      <dgm:prSet/>
      <dgm:spPr/>
      <dgm:t>
        <a:bodyPr/>
        <a:lstStyle/>
        <a:p>
          <a:endParaRPr lang="en-US"/>
        </a:p>
      </dgm:t>
    </dgm:pt>
    <dgm:pt modelId="{50944985-09DC-4347-BF05-21A36405C7D8}" type="sibTrans" cxnId="{88FDA742-1A82-4DF2-AC9A-9DEB74513765}">
      <dgm:prSet/>
      <dgm:spPr/>
      <dgm:t>
        <a:bodyPr/>
        <a:lstStyle/>
        <a:p>
          <a:endParaRPr lang="en-US"/>
        </a:p>
      </dgm:t>
    </dgm:pt>
    <dgm:pt modelId="{276E70D1-6DF0-4C76-9DA5-D25D1EE44E4C}">
      <dgm:prSet/>
      <dgm:spPr/>
      <dgm:t>
        <a:bodyPr/>
        <a:lstStyle/>
        <a:p>
          <a:r>
            <a:rPr lang="en-US" dirty="0" smtClean="0"/>
            <a:t>Iceberg</a:t>
          </a:r>
          <a:endParaRPr lang="en-US" dirty="0"/>
        </a:p>
      </dgm:t>
    </dgm:pt>
    <dgm:pt modelId="{84F62E63-0E9F-40DD-8142-D0D8654CB4C3}" type="parTrans" cxnId="{6339AC0B-CE92-4A3C-B4A2-9E5EE87C2410}">
      <dgm:prSet/>
      <dgm:spPr/>
      <dgm:t>
        <a:bodyPr/>
        <a:lstStyle/>
        <a:p>
          <a:endParaRPr lang="en-US"/>
        </a:p>
      </dgm:t>
    </dgm:pt>
    <dgm:pt modelId="{7961926A-F0A8-42AC-835B-0528AF96D416}" type="sibTrans" cxnId="{6339AC0B-CE92-4A3C-B4A2-9E5EE87C2410}">
      <dgm:prSet/>
      <dgm:spPr/>
      <dgm:t>
        <a:bodyPr/>
        <a:lstStyle/>
        <a:p>
          <a:endParaRPr lang="en-US"/>
        </a:p>
      </dgm:t>
    </dgm:pt>
    <dgm:pt modelId="{18A554BF-CD6B-484F-82C1-D92D0B83F57A}">
      <dgm:prSet/>
      <dgm:spPr/>
      <dgm:t>
        <a:bodyPr/>
        <a:lstStyle/>
        <a:p>
          <a:r>
            <a:rPr lang="en-US" dirty="0" smtClean="0"/>
            <a:t>Good-till-canceled</a:t>
          </a:r>
          <a:endParaRPr lang="en-US" dirty="0"/>
        </a:p>
      </dgm:t>
    </dgm:pt>
    <dgm:pt modelId="{30E61287-E193-470B-AE68-98ADD7A82268}" type="parTrans" cxnId="{C28BEE7F-EF76-4588-A44F-1D95763EE728}">
      <dgm:prSet/>
      <dgm:spPr/>
      <dgm:t>
        <a:bodyPr/>
        <a:lstStyle/>
        <a:p>
          <a:endParaRPr lang="en-US"/>
        </a:p>
      </dgm:t>
    </dgm:pt>
    <dgm:pt modelId="{6948B0B4-2BBE-45F5-B24B-4A5262A2912B}" type="sibTrans" cxnId="{C28BEE7F-EF76-4588-A44F-1D95763EE728}">
      <dgm:prSet/>
      <dgm:spPr/>
      <dgm:t>
        <a:bodyPr/>
        <a:lstStyle/>
        <a:p>
          <a:endParaRPr lang="en-US"/>
        </a:p>
      </dgm:t>
    </dgm:pt>
    <dgm:pt modelId="{5402FC2F-C0B1-4FED-891A-B9975915246F}">
      <dgm:prSet/>
      <dgm:spPr/>
      <dgm:t>
        <a:bodyPr/>
        <a:lstStyle/>
        <a:p>
          <a:r>
            <a:rPr lang="en-US" dirty="0" smtClean="0"/>
            <a:t>Preferred shares</a:t>
          </a:r>
          <a:endParaRPr lang="bg-BG" dirty="0"/>
        </a:p>
      </dgm:t>
    </dgm:pt>
    <dgm:pt modelId="{72A607C0-AFFB-4BDD-98BF-EC6A3FCFDCDD}" type="parTrans" cxnId="{D243A999-EA2F-4158-99A1-88EF5A055786}">
      <dgm:prSet/>
      <dgm:spPr/>
      <dgm:t>
        <a:bodyPr/>
        <a:lstStyle/>
        <a:p>
          <a:endParaRPr lang="bg-BG"/>
        </a:p>
      </dgm:t>
    </dgm:pt>
    <dgm:pt modelId="{086623A2-9E7B-420A-8EDE-5ED5D51F3865}" type="sibTrans" cxnId="{D243A999-EA2F-4158-99A1-88EF5A055786}">
      <dgm:prSet/>
      <dgm:spPr/>
      <dgm:t>
        <a:bodyPr/>
        <a:lstStyle/>
        <a:p>
          <a:endParaRPr lang="bg-BG"/>
        </a:p>
      </dgm:t>
    </dgm:pt>
    <dgm:pt modelId="{DD242DFA-B2D4-458B-8200-A7C2D28880C4}" type="pres">
      <dgm:prSet presAssocID="{A3552988-7BB2-4C0C-9CF9-74346F7AA2C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4E30F326-5898-4849-BF1A-15A26D24A11E}" type="pres">
      <dgm:prSet presAssocID="{15F8D0AD-F974-43C4-9E4F-B747724D574D}" presName="compNode" presStyleCnt="0"/>
      <dgm:spPr/>
    </dgm:pt>
    <dgm:pt modelId="{CD3616D2-0A25-4CC5-8748-58C624E991E4}" type="pres">
      <dgm:prSet presAssocID="{15F8D0AD-F974-43C4-9E4F-B747724D574D}" presName="aNode" presStyleLbl="bgShp" presStyleIdx="0" presStyleCnt="3"/>
      <dgm:spPr/>
      <dgm:t>
        <a:bodyPr/>
        <a:lstStyle/>
        <a:p>
          <a:endParaRPr lang="bg-BG"/>
        </a:p>
      </dgm:t>
    </dgm:pt>
    <dgm:pt modelId="{13606EB2-618D-4A25-A24B-74D734D8D0E1}" type="pres">
      <dgm:prSet presAssocID="{15F8D0AD-F974-43C4-9E4F-B747724D574D}" presName="textNode" presStyleLbl="bgShp" presStyleIdx="0" presStyleCnt="3"/>
      <dgm:spPr/>
      <dgm:t>
        <a:bodyPr/>
        <a:lstStyle/>
        <a:p>
          <a:endParaRPr lang="bg-BG"/>
        </a:p>
      </dgm:t>
    </dgm:pt>
    <dgm:pt modelId="{3B58F29B-7D14-45E7-8C2D-2CD980344E3A}" type="pres">
      <dgm:prSet presAssocID="{15F8D0AD-F974-43C4-9E4F-B747724D574D}" presName="compChildNode" presStyleCnt="0"/>
      <dgm:spPr/>
    </dgm:pt>
    <dgm:pt modelId="{10131529-1DF0-4330-856D-8D5F905B630B}" type="pres">
      <dgm:prSet presAssocID="{15F8D0AD-F974-43C4-9E4F-B747724D574D}" presName="theInnerList" presStyleCnt="0"/>
      <dgm:spPr/>
    </dgm:pt>
    <dgm:pt modelId="{A1F44179-3321-430A-9722-54070E9720E6}" type="pres">
      <dgm:prSet presAssocID="{17A2D309-D1CD-4B90-99E5-CDE819E23C54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0DD21B9-096D-48F7-8C18-68D4C1026730}" type="pres">
      <dgm:prSet presAssocID="{17A2D309-D1CD-4B90-99E5-CDE819E23C54}" presName="aSpace2" presStyleCnt="0"/>
      <dgm:spPr/>
    </dgm:pt>
    <dgm:pt modelId="{A0A67EF4-5A85-4686-99B5-B2492BDEBA21}" type="pres">
      <dgm:prSet presAssocID="{5402FC2F-C0B1-4FED-891A-B9975915246F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89C2B0A-E849-40D7-8E11-A6AE7F3EC2B6}" type="pres">
      <dgm:prSet presAssocID="{5402FC2F-C0B1-4FED-891A-B9975915246F}" presName="aSpace2" presStyleCnt="0"/>
      <dgm:spPr/>
    </dgm:pt>
    <dgm:pt modelId="{97F5724F-3E1E-459D-B81A-BADF24502ABE}" type="pres">
      <dgm:prSet presAssocID="{ADB60DF6-A9D1-4E0E-94D4-6439E0DE4A3C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CC6391F-65E4-410E-A6C7-0D7B1562B62A}" type="pres">
      <dgm:prSet presAssocID="{ADB60DF6-A9D1-4E0E-94D4-6439E0DE4A3C}" presName="aSpace2" presStyleCnt="0"/>
      <dgm:spPr/>
    </dgm:pt>
    <dgm:pt modelId="{CD0D64E5-6AE9-4474-B634-2A0537FBB698}" type="pres">
      <dgm:prSet presAssocID="{4C310A5C-C876-4AF9-A278-8AB9E17CB09F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E5ED94B-953F-46CE-A727-D0B91849920C}" type="pres">
      <dgm:prSet presAssocID="{15F8D0AD-F974-43C4-9E4F-B747724D574D}" presName="aSpace" presStyleCnt="0"/>
      <dgm:spPr/>
    </dgm:pt>
    <dgm:pt modelId="{0C285064-8BEF-4AE0-AF26-43658B77C14D}" type="pres">
      <dgm:prSet presAssocID="{3ECEE72E-BE66-4F83-AFC6-3EB88510CB6C}" presName="compNode" presStyleCnt="0"/>
      <dgm:spPr/>
    </dgm:pt>
    <dgm:pt modelId="{DBDCC0FE-80D4-4049-9282-7CDF092EF426}" type="pres">
      <dgm:prSet presAssocID="{3ECEE72E-BE66-4F83-AFC6-3EB88510CB6C}" presName="aNode" presStyleLbl="bgShp" presStyleIdx="1" presStyleCnt="3"/>
      <dgm:spPr/>
      <dgm:t>
        <a:bodyPr/>
        <a:lstStyle/>
        <a:p>
          <a:endParaRPr lang="bg-BG"/>
        </a:p>
      </dgm:t>
    </dgm:pt>
    <dgm:pt modelId="{04768DEA-E001-483C-A52E-1FE5EEB9F3C1}" type="pres">
      <dgm:prSet presAssocID="{3ECEE72E-BE66-4F83-AFC6-3EB88510CB6C}" presName="textNode" presStyleLbl="bgShp" presStyleIdx="1" presStyleCnt="3"/>
      <dgm:spPr/>
      <dgm:t>
        <a:bodyPr/>
        <a:lstStyle/>
        <a:p>
          <a:endParaRPr lang="bg-BG"/>
        </a:p>
      </dgm:t>
    </dgm:pt>
    <dgm:pt modelId="{2EBCD9F7-957E-40E4-874D-D9BFC652697E}" type="pres">
      <dgm:prSet presAssocID="{3ECEE72E-BE66-4F83-AFC6-3EB88510CB6C}" presName="compChildNode" presStyleCnt="0"/>
      <dgm:spPr/>
    </dgm:pt>
    <dgm:pt modelId="{AA80933E-5F41-4D5C-9C98-BE0C5CB60117}" type="pres">
      <dgm:prSet presAssocID="{3ECEE72E-BE66-4F83-AFC6-3EB88510CB6C}" presName="theInnerList" presStyleCnt="0"/>
      <dgm:spPr/>
    </dgm:pt>
    <dgm:pt modelId="{DCC3B799-90C8-425A-B1F5-43EB2D505A66}" type="pres">
      <dgm:prSet presAssocID="{121EAE9F-AE85-45A3-8888-432B232B8877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EB847F2-30A3-4CF4-84C1-B907F64154B3}" type="pres">
      <dgm:prSet presAssocID="{121EAE9F-AE85-45A3-8888-432B232B8877}" presName="aSpace2" presStyleCnt="0"/>
      <dgm:spPr/>
    </dgm:pt>
    <dgm:pt modelId="{B4F4C4CE-AE4A-4553-A43C-1064E50301A6}" type="pres">
      <dgm:prSet presAssocID="{C6351495-60BE-4609-B681-0FB74C2EBBF7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6A766-6E2B-438A-836C-5AD16B28CA55}" type="pres">
      <dgm:prSet presAssocID="{C6351495-60BE-4609-B681-0FB74C2EBBF7}" presName="aSpace2" presStyleCnt="0"/>
      <dgm:spPr/>
    </dgm:pt>
    <dgm:pt modelId="{31BAC68B-9346-43CE-BC6A-DF088F1E7D7E}" type="pres">
      <dgm:prSet presAssocID="{276E70D1-6DF0-4C76-9DA5-D25D1EE44E4C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C130507-3393-4F1D-9DEB-0EDDCDC60053}" type="pres">
      <dgm:prSet presAssocID="{3ECEE72E-BE66-4F83-AFC6-3EB88510CB6C}" presName="aSpace" presStyleCnt="0"/>
      <dgm:spPr/>
    </dgm:pt>
    <dgm:pt modelId="{78F76E98-8C17-4B32-BAF7-765518C43559}" type="pres">
      <dgm:prSet presAssocID="{EAC5DA6F-5364-4EAB-A57E-BC07842101AA}" presName="compNode" presStyleCnt="0"/>
      <dgm:spPr/>
    </dgm:pt>
    <dgm:pt modelId="{14FDBE81-F1AB-43FB-94F4-C8089535CEF1}" type="pres">
      <dgm:prSet presAssocID="{EAC5DA6F-5364-4EAB-A57E-BC07842101AA}" presName="aNode" presStyleLbl="bgShp" presStyleIdx="2" presStyleCnt="3" custLinFactNeighborX="-620"/>
      <dgm:spPr/>
      <dgm:t>
        <a:bodyPr/>
        <a:lstStyle/>
        <a:p>
          <a:endParaRPr lang="bg-BG"/>
        </a:p>
      </dgm:t>
    </dgm:pt>
    <dgm:pt modelId="{C0126F1D-154E-4A6C-80BC-67CCFD31FC69}" type="pres">
      <dgm:prSet presAssocID="{EAC5DA6F-5364-4EAB-A57E-BC07842101AA}" presName="textNode" presStyleLbl="bgShp" presStyleIdx="2" presStyleCnt="3"/>
      <dgm:spPr/>
      <dgm:t>
        <a:bodyPr/>
        <a:lstStyle/>
        <a:p>
          <a:endParaRPr lang="bg-BG"/>
        </a:p>
      </dgm:t>
    </dgm:pt>
    <dgm:pt modelId="{F4EA2F5F-A2C8-426C-B3D6-5858601F8615}" type="pres">
      <dgm:prSet presAssocID="{EAC5DA6F-5364-4EAB-A57E-BC07842101AA}" presName="compChildNode" presStyleCnt="0"/>
      <dgm:spPr/>
    </dgm:pt>
    <dgm:pt modelId="{2AD02A64-16F7-44AB-9965-2CDAC8B11E8F}" type="pres">
      <dgm:prSet presAssocID="{EAC5DA6F-5364-4EAB-A57E-BC07842101AA}" presName="theInnerList" presStyleCnt="0"/>
      <dgm:spPr/>
    </dgm:pt>
    <dgm:pt modelId="{3A3F52CD-2211-4D00-9D85-9961E4F64E9D}" type="pres">
      <dgm:prSet presAssocID="{6F27B99B-1D00-4622-A8F2-44768D6876FE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C9F53CA-3372-44D3-AC24-86CF4FE99AB1}" type="pres">
      <dgm:prSet presAssocID="{6F27B99B-1D00-4622-A8F2-44768D6876FE}" presName="aSpace2" presStyleCnt="0"/>
      <dgm:spPr/>
    </dgm:pt>
    <dgm:pt modelId="{C982E54D-8FF6-4DC1-90B2-7E3414522C13}" type="pres">
      <dgm:prSet presAssocID="{9DE97BC5-ABEE-4DDA-B67B-3681B1E45BFA}" presName="childNode" presStyleLbl="node1" presStyleIdx="8" presStyleCnt="10" custLinFactNeighborX="-2163" custLinFactNeighborY="-2226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BA91CE3-ABF8-4D7C-BD3B-8734F3F47655}" type="pres">
      <dgm:prSet presAssocID="{9DE97BC5-ABEE-4DDA-B67B-3681B1E45BFA}" presName="aSpace2" presStyleCnt="0"/>
      <dgm:spPr/>
    </dgm:pt>
    <dgm:pt modelId="{86F2B212-AF49-44AA-92AE-2B3B807FB01C}" type="pres">
      <dgm:prSet presAssocID="{18A554BF-CD6B-484F-82C1-D92D0B83F57A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33B47A-432B-495F-A892-85D9DC551DDE}" type="presOf" srcId="{15F8D0AD-F974-43C4-9E4F-B747724D574D}" destId="{CD3616D2-0A25-4CC5-8748-58C624E991E4}" srcOrd="0" destOrd="0" presId="urn:microsoft.com/office/officeart/2005/8/layout/lProcess2"/>
    <dgm:cxn modelId="{6339AC0B-CE92-4A3C-B4A2-9E5EE87C2410}" srcId="{3ECEE72E-BE66-4F83-AFC6-3EB88510CB6C}" destId="{276E70D1-6DF0-4C76-9DA5-D25D1EE44E4C}" srcOrd="2" destOrd="0" parTransId="{84F62E63-0E9F-40DD-8142-D0D8654CB4C3}" sibTransId="{7961926A-F0A8-42AC-835B-0528AF96D416}"/>
    <dgm:cxn modelId="{88FDA742-1A82-4DF2-AC9A-9DEB74513765}" srcId="{15F8D0AD-F974-43C4-9E4F-B747724D574D}" destId="{4C310A5C-C876-4AF9-A278-8AB9E17CB09F}" srcOrd="3" destOrd="0" parTransId="{91110CD5-6BF0-4DBB-9B5B-521A82101877}" sibTransId="{50944985-09DC-4347-BF05-21A36405C7D8}"/>
    <dgm:cxn modelId="{CFD82CB5-7B00-419D-94E1-17410BBA89F6}" type="presOf" srcId="{EAC5DA6F-5364-4EAB-A57E-BC07842101AA}" destId="{C0126F1D-154E-4A6C-80BC-67CCFD31FC69}" srcOrd="1" destOrd="0" presId="urn:microsoft.com/office/officeart/2005/8/layout/lProcess2"/>
    <dgm:cxn modelId="{05BE6ADE-8A0C-4F9F-879F-DB8E0DA3764B}" srcId="{15F8D0AD-F974-43C4-9E4F-B747724D574D}" destId="{ADB60DF6-A9D1-4E0E-94D4-6439E0DE4A3C}" srcOrd="2" destOrd="0" parTransId="{04E2D9E6-2E43-428F-83F6-56E52F6370F4}" sibTransId="{2D1357B8-263F-481A-93F3-943E707EBB88}"/>
    <dgm:cxn modelId="{50F09FE9-CE2D-4248-9757-6E572A88FC35}" type="presOf" srcId="{9DE97BC5-ABEE-4DDA-B67B-3681B1E45BFA}" destId="{C982E54D-8FF6-4DC1-90B2-7E3414522C13}" srcOrd="0" destOrd="0" presId="urn:microsoft.com/office/officeart/2005/8/layout/lProcess2"/>
    <dgm:cxn modelId="{0FA8D189-3147-4C55-B2DF-4301C625927C}" type="presOf" srcId="{18A554BF-CD6B-484F-82C1-D92D0B83F57A}" destId="{86F2B212-AF49-44AA-92AE-2B3B807FB01C}" srcOrd="0" destOrd="0" presId="urn:microsoft.com/office/officeart/2005/8/layout/lProcess2"/>
    <dgm:cxn modelId="{EA1E52E9-AE1C-4457-8950-D93F756C036E}" srcId="{EAC5DA6F-5364-4EAB-A57E-BC07842101AA}" destId="{6F27B99B-1D00-4622-A8F2-44768D6876FE}" srcOrd="0" destOrd="0" parTransId="{0FD97CC7-6608-4036-841D-2A37EF770DEC}" sibTransId="{2F68DC60-6DEC-4AA5-9D65-68F489AEAC86}"/>
    <dgm:cxn modelId="{5148937F-18C4-4879-81AE-4E8907CE05FE}" type="presOf" srcId="{17A2D309-D1CD-4B90-99E5-CDE819E23C54}" destId="{A1F44179-3321-430A-9722-54070E9720E6}" srcOrd="0" destOrd="0" presId="urn:microsoft.com/office/officeart/2005/8/layout/lProcess2"/>
    <dgm:cxn modelId="{A4FA331B-25DC-4F0A-9A61-88C299CF90ED}" srcId="{3ECEE72E-BE66-4F83-AFC6-3EB88510CB6C}" destId="{C6351495-60BE-4609-B681-0FB74C2EBBF7}" srcOrd="1" destOrd="0" parTransId="{1871C2A8-1449-447C-967A-CE0E7A58031C}" sibTransId="{F0710AEA-F40C-4F04-BF5F-59DCAD9A1C10}"/>
    <dgm:cxn modelId="{BC62ECBC-4F7E-4519-BF83-173EC7E7A045}" srcId="{3ECEE72E-BE66-4F83-AFC6-3EB88510CB6C}" destId="{121EAE9F-AE85-45A3-8888-432B232B8877}" srcOrd="0" destOrd="0" parTransId="{448ADF00-E4F8-4B2B-BF89-735F9C7980AA}" sibTransId="{F8B22CFE-FC0A-417E-BB8A-987B7C7BB4C0}"/>
    <dgm:cxn modelId="{B332C149-564D-4200-905F-5C351F7CB442}" type="presOf" srcId="{4C310A5C-C876-4AF9-A278-8AB9E17CB09F}" destId="{CD0D64E5-6AE9-4474-B634-2A0537FBB698}" srcOrd="0" destOrd="0" presId="urn:microsoft.com/office/officeart/2005/8/layout/lProcess2"/>
    <dgm:cxn modelId="{5A247B3E-FF70-413D-85D5-CFDDBB76EDF9}" srcId="{15F8D0AD-F974-43C4-9E4F-B747724D574D}" destId="{17A2D309-D1CD-4B90-99E5-CDE819E23C54}" srcOrd="0" destOrd="0" parTransId="{AAE453A7-4611-4A46-A96C-336491A5B2DB}" sibTransId="{AC42F50B-B39D-4B3D-A43F-5060E47E5AFB}"/>
    <dgm:cxn modelId="{A904AFF0-A947-4905-B556-A6502D50BD36}" type="presOf" srcId="{A3552988-7BB2-4C0C-9CF9-74346F7AA2C1}" destId="{DD242DFA-B2D4-458B-8200-A7C2D28880C4}" srcOrd="0" destOrd="0" presId="urn:microsoft.com/office/officeart/2005/8/layout/lProcess2"/>
    <dgm:cxn modelId="{69630362-7016-4B36-9BC4-994D08678C5C}" type="presOf" srcId="{276E70D1-6DF0-4C76-9DA5-D25D1EE44E4C}" destId="{31BAC68B-9346-43CE-BC6A-DF088F1E7D7E}" srcOrd="0" destOrd="0" presId="urn:microsoft.com/office/officeart/2005/8/layout/lProcess2"/>
    <dgm:cxn modelId="{F0C24812-4891-4472-BF93-606BD0742DF3}" type="presOf" srcId="{6F27B99B-1D00-4622-A8F2-44768D6876FE}" destId="{3A3F52CD-2211-4D00-9D85-9961E4F64E9D}" srcOrd="0" destOrd="0" presId="urn:microsoft.com/office/officeart/2005/8/layout/lProcess2"/>
    <dgm:cxn modelId="{965048B3-5F88-420E-9999-91B1966F5DD1}" type="presOf" srcId="{C6351495-60BE-4609-B681-0FB74C2EBBF7}" destId="{B4F4C4CE-AE4A-4553-A43C-1064E50301A6}" srcOrd="0" destOrd="0" presId="urn:microsoft.com/office/officeart/2005/8/layout/lProcess2"/>
    <dgm:cxn modelId="{376A4BD3-690D-4FAC-8E56-960DE6058051}" type="presOf" srcId="{EAC5DA6F-5364-4EAB-A57E-BC07842101AA}" destId="{14FDBE81-F1AB-43FB-94F4-C8089535CEF1}" srcOrd="0" destOrd="0" presId="urn:microsoft.com/office/officeart/2005/8/layout/lProcess2"/>
    <dgm:cxn modelId="{4A936AE2-CC25-4B03-A419-98776CED0BBF}" type="presOf" srcId="{3ECEE72E-BE66-4F83-AFC6-3EB88510CB6C}" destId="{04768DEA-E001-483C-A52E-1FE5EEB9F3C1}" srcOrd="1" destOrd="0" presId="urn:microsoft.com/office/officeart/2005/8/layout/lProcess2"/>
    <dgm:cxn modelId="{779A4E88-A366-481F-801F-EE64222727A0}" srcId="{A3552988-7BB2-4C0C-9CF9-74346F7AA2C1}" destId="{EAC5DA6F-5364-4EAB-A57E-BC07842101AA}" srcOrd="2" destOrd="0" parTransId="{A1EC8EE5-19B9-4661-96D0-1AA3725B5CA4}" sibTransId="{FDCA123E-EA7F-4B44-B6EB-0F0EE40D4A9F}"/>
    <dgm:cxn modelId="{D243A999-EA2F-4158-99A1-88EF5A055786}" srcId="{15F8D0AD-F974-43C4-9E4F-B747724D574D}" destId="{5402FC2F-C0B1-4FED-891A-B9975915246F}" srcOrd="1" destOrd="0" parTransId="{72A607C0-AFFB-4BDD-98BF-EC6A3FCFDCDD}" sibTransId="{086623A2-9E7B-420A-8EDE-5ED5D51F3865}"/>
    <dgm:cxn modelId="{C3B5FE5F-5532-483A-A2E0-2530BB75A156}" type="presOf" srcId="{15F8D0AD-F974-43C4-9E4F-B747724D574D}" destId="{13606EB2-618D-4A25-A24B-74D734D8D0E1}" srcOrd="1" destOrd="0" presId="urn:microsoft.com/office/officeart/2005/8/layout/lProcess2"/>
    <dgm:cxn modelId="{7616746B-E6A4-4D46-B10D-F7DC93A14605}" type="presOf" srcId="{3ECEE72E-BE66-4F83-AFC6-3EB88510CB6C}" destId="{DBDCC0FE-80D4-4049-9282-7CDF092EF426}" srcOrd="0" destOrd="0" presId="urn:microsoft.com/office/officeart/2005/8/layout/lProcess2"/>
    <dgm:cxn modelId="{D2734B0F-4F4D-4E43-9F42-30D66F20A8FA}" type="presOf" srcId="{121EAE9F-AE85-45A3-8888-432B232B8877}" destId="{DCC3B799-90C8-425A-B1F5-43EB2D505A66}" srcOrd="0" destOrd="0" presId="urn:microsoft.com/office/officeart/2005/8/layout/lProcess2"/>
    <dgm:cxn modelId="{B6F68297-5C03-4121-9DE7-C39F5DFB12E6}" type="presOf" srcId="{ADB60DF6-A9D1-4E0E-94D4-6439E0DE4A3C}" destId="{97F5724F-3E1E-459D-B81A-BADF24502ABE}" srcOrd="0" destOrd="0" presId="urn:microsoft.com/office/officeart/2005/8/layout/lProcess2"/>
    <dgm:cxn modelId="{E04E7ACF-FCF2-40FF-9E01-D8BC35D005A7}" srcId="{A3552988-7BB2-4C0C-9CF9-74346F7AA2C1}" destId="{15F8D0AD-F974-43C4-9E4F-B747724D574D}" srcOrd="0" destOrd="0" parTransId="{AF18D3A8-754D-4A63-AFDC-7B67FC86C107}" sibTransId="{1ADD2080-EC6A-4B5B-B49A-96F80FBEE7BD}"/>
    <dgm:cxn modelId="{3B2DF96D-B264-41B8-A80A-C6FE5B280028}" srcId="{A3552988-7BB2-4C0C-9CF9-74346F7AA2C1}" destId="{3ECEE72E-BE66-4F83-AFC6-3EB88510CB6C}" srcOrd="1" destOrd="0" parTransId="{C9B0820F-3E6A-4AF5-A87F-B01F7D8B4123}" sibTransId="{9338AFEE-4A78-48E3-BCC0-DA8DC0565435}"/>
    <dgm:cxn modelId="{5E4812ED-16D3-4B6F-A8AB-77DB90F748FF}" type="presOf" srcId="{5402FC2F-C0B1-4FED-891A-B9975915246F}" destId="{A0A67EF4-5A85-4686-99B5-B2492BDEBA21}" srcOrd="0" destOrd="0" presId="urn:microsoft.com/office/officeart/2005/8/layout/lProcess2"/>
    <dgm:cxn modelId="{C28BEE7F-EF76-4588-A44F-1D95763EE728}" srcId="{EAC5DA6F-5364-4EAB-A57E-BC07842101AA}" destId="{18A554BF-CD6B-484F-82C1-D92D0B83F57A}" srcOrd="2" destOrd="0" parTransId="{30E61287-E193-470B-AE68-98ADD7A82268}" sibTransId="{6948B0B4-2BBE-45F5-B24B-4A5262A2912B}"/>
    <dgm:cxn modelId="{B7A31AF3-4CA8-436C-A2B1-7DAD713068FB}" srcId="{EAC5DA6F-5364-4EAB-A57E-BC07842101AA}" destId="{9DE97BC5-ABEE-4DDA-B67B-3681B1E45BFA}" srcOrd="1" destOrd="0" parTransId="{5EDEBDB0-8807-45F0-9F61-E491A4E96ACA}" sibTransId="{90A74A0C-F955-4A8F-8056-102521FD73F3}"/>
    <dgm:cxn modelId="{7AC5A0B0-42CE-4CBA-ACD2-71FA5E13AB0E}" type="presParOf" srcId="{DD242DFA-B2D4-458B-8200-A7C2D28880C4}" destId="{4E30F326-5898-4849-BF1A-15A26D24A11E}" srcOrd="0" destOrd="0" presId="urn:microsoft.com/office/officeart/2005/8/layout/lProcess2"/>
    <dgm:cxn modelId="{45970DDD-6A3A-408B-994A-F29E09706387}" type="presParOf" srcId="{4E30F326-5898-4849-BF1A-15A26D24A11E}" destId="{CD3616D2-0A25-4CC5-8748-58C624E991E4}" srcOrd="0" destOrd="0" presId="urn:microsoft.com/office/officeart/2005/8/layout/lProcess2"/>
    <dgm:cxn modelId="{3EDA2C88-A0BA-4A89-8B40-CDBA5AA2B641}" type="presParOf" srcId="{4E30F326-5898-4849-BF1A-15A26D24A11E}" destId="{13606EB2-618D-4A25-A24B-74D734D8D0E1}" srcOrd="1" destOrd="0" presId="urn:microsoft.com/office/officeart/2005/8/layout/lProcess2"/>
    <dgm:cxn modelId="{DCA63AF1-8830-4B6D-910D-B51AED241A67}" type="presParOf" srcId="{4E30F326-5898-4849-BF1A-15A26D24A11E}" destId="{3B58F29B-7D14-45E7-8C2D-2CD980344E3A}" srcOrd="2" destOrd="0" presId="urn:microsoft.com/office/officeart/2005/8/layout/lProcess2"/>
    <dgm:cxn modelId="{A60C0223-E577-4BA9-8FCF-969A2EEEE99C}" type="presParOf" srcId="{3B58F29B-7D14-45E7-8C2D-2CD980344E3A}" destId="{10131529-1DF0-4330-856D-8D5F905B630B}" srcOrd="0" destOrd="0" presId="urn:microsoft.com/office/officeart/2005/8/layout/lProcess2"/>
    <dgm:cxn modelId="{AE943A07-A821-4F11-A27C-2E68ADBC9A8A}" type="presParOf" srcId="{10131529-1DF0-4330-856D-8D5F905B630B}" destId="{A1F44179-3321-430A-9722-54070E9720E6}" srcOrd="0" destOrd="0" presId="urn:microsoft.com/office/officeart/2005/8/layout/lProcess2"/>
    <dgm:cxn modelId="{5F96D1FB-A225-489A-BFCC-5B8D18F55BC8}" type="presParOf" srcId="{10131529-1DF0-4330-856D-8D5F905B630B}" destId="{90DD21B9-096D-48F7-8C18-68D4C1026730}" srcOrd="1" destOrd="0" presId="urn:microsoft.com/office/officeart/2005/8/layout/lProcess2"/>
    <dgm:cxn modelId="{1855473B-40B2-4DF7-8620-8A222FDBCB5D}" type="presParOf" srcId="{10131529-1DF0-4330-856D-8D5F905B630B}" destId="{A0A67EF4-5A85-4686-99B5-B2492BDEBA21}" srcOrd="2" destOrd="0" presId="urn:microsoft.com/office/officeart/2005/8/layout/lProcess2"/>
    <dgm:cxn modelId="{D6692629-C22F-4355-87B1-95DEA9C430F9}" type="presParOf" srcId="{10131529-1DF0-4330-856D-8D5F905B630B}" destId="{989C2B0A-E849-40D7-8E11-A6AE7F3EC2B6}" srcOrd="3" destOrd="0" presId="urn:microsoft.com/office/officeart/2005/8/layout/lProcess2"/>
    <dgm:cxn modelId="{54CCE491-8159-449A-8415-173EAD3CD7B4}" type="presParOf" srcId="{10131529-1DF0-4330-856D-8D5F905B630B}" destId="{97F5724F-3E1E-459D-B81A-BADF24502ABE}" srcOrd="4" destOrd="0" presId="urn:microsoft.com/office/officeart/2005/8/layout/lProcess2"/>
    <dgm:cxn modelId="{AAA6F2FE-EEA5-4484-A9A2-7728D297B122}" type="presParOf" srcId="{10131529-1DF0-4330-856D-8D5F905B630B}" destId="{FCC6391F-65E4-410E-A6C7-0D7B1562B62A}" srcOrd="5" destOrd="0" presId="urn:microsoft.com/office/officeart/2005/8/layout/lProcess2"/>
    <dgm:cxn modelId="{43A35919-3522-48C2-8729-1EA42ADD0497}" type="presParOf" srcId="{10131529-1DF0-4330-856D-8D5F905B630B}" destId="{CD0D64E5-6AE9-4474-B634-2A0537FBB698}" srcOrd="6" destOrd="0" presId="urn:microsoft.com/office/officeart/2005/8/layout/lProcess2"/>
    <dgm:cxn modelId="{A20D8205-B613-4900-82E3-DA175D1ABFCD}" type="presParOf" srcId="{DD242DFA-B2D4-458B-8200-A7C2D28880C4}" destId="{CE5ED94B-953F-46CE-A727-D0B91849920C}" srcOrd="1" destOrd="0" presId="urn:microsoft.com/office/officeart/2005/8/layout/lProcess2"/>
    <dgm:cxn modelId="{40D32C7B-1DCD-45B1-8DCC-CF9610B5EC4F}" type="presParOf" srcId="{DD242DFA-B2D4-458B-8200-A7C2D28880C4}" destId="{0C285064-8BEF-4AE0-AF26-43658B77C14D}" srcOrd="2" destOrd="0" presId="urn:microsoft.com/office/officeart/2005/8/layout/lProcess2"/>
    <dgm:cxn modelId="{6A341DC1-5892-4D8E-A1D1-1AE55064CFB5}" type="presParOf" srcId="{0C285064-8BEF-4AE0-AF26-43658B77C14D}" destId="{DBDCC0FE-80D4-4049-9282-7CDF092EF426}" srcOrd="0" destOrd="0" presId="urn:microsoft.com/office/officeart/2005/8/layout/lProcess2"/>
    <dgm:cxn modelId="{945634A7-DF1D-47B6-AA5A-77EB4DFD5B62}" type="presParOf" srcId="{0C285064-8BEF-4AE0-AF26-43658B77C14D}" destId="{04768DEA-E001-483C-A52E-1FE5EEB9F3C1}" srcOrd="1" destOrd="0" presId="urn:microsoft.com/office/officeart/2005/8/layout/lProcess2"/>
    <dgm:cxn modelId="{AADF33CE-67E6-45AE-8575-039CC05D2A8C}" type="presParOf" srcId="{0C285064-8BEF-4AE0-AF26-43658B77C14D}" destId="{2EBCD9F7-957E-40E4-874D-D9BFC652697E}" srcOrd="2" destOrd="0" presId="urn:microsoft.com/office/officeart/2005/8/layout/lProcess2"/>
    <dgm:cxn modelId="{D01CFFF7-DFD4-4CB2-BCFE-32FE315E076B}" type="presParOf" srcId="{2EBCD9F7-957E-40E4-874D-D9BFC652697E}" destId="{AA80933E-5F41-4D5C-9C98-BE0C5CB60117}" srcOrd="0" destOrd="0" presId="urn:microsoft.com/office/officeart/2005/8/layout/lProcess2"/>
    <dgm:cxn modelId="{1B0CF99B-4E4A-4D16-94AC-04A79428D69E}" type="presParOf" srcId="{AA80933E-5F41-4D5C-9C98-BE0C5CB60117}" destId="{DCC3B799-90C8-425A-B1F5-43EB2D505A66}" srcOrd="0" destOrd="0" presId="urn:microsoft.com/office/officeart/2005/8/layout/lProcess2"/>
    <dgm:cxn modelId="{0BDCCC3F-6A2F-40CE-ABBF-2C040DCA3E4F}" type="presParOf" srcId="{AA80933E-5F41-4D5C-9C98-BE0C5CB60117}" destId="{CEB847F2-30A3-4CF4-84C1-B907F64154B3}" srcOrd="1" destOrd="0" presId="urn:microsoft.com/office/officeart/2005/8/layout/lProcess2"/>
    <dgm:cxn modelId="{49F94B17-D22D-4092-84DC-75E740FDDF6F}" type="presParOf" srcId="{AA80933E-5F41-4D5C-9C98-BE0C5CB60117}" destId="{B4F4C4CE-AE4A-4553-A43C-1064E50301A6}" srcOrd="2" destOrd="0" presId="urn:microsoft.com/office/officeart/2005/8/layout/lProcess2"/>
    <dgm:cxn modelId="{EB4A8F33-95F8-45AB-B37A-9DC32F814672}" type="presParOf" srcId="{AA80933E-5F41-4D5C-9C98-BE0C5CB60117}" destId="{6C36A766-6E2B-438A-836C-5AD16B28CA55}" srcOrd="3" destOrd="0" presId="urn:microsoft.com/office/officeart/2005/8/layout/lProcess2"/>
    <dgm:cxn modelId="{DE42463F-B74F-4A8C-B722-43EBAD287454}" type="presParOf" srcId="{AA80933E-5F41-4D5C-9C98-BE0C5CB60117}" destId="{31BAC68B-9346-43CE-BC6A-DF088F1E7D7E}" srcOrd="4" destOrd="0" presId="urn:microsoft.com/office/officeart/2005/8/layout/lProcess2"/>
    <dgm:cxn modelId="{3D8D0F06-85C9-48B8-9A75-E77FCE219705}" type="presParOf" srcId="{DD242DFA-B2D4-458B-8200-A7C2D28880C4}" destId="{9C130507-3393-4F1D-9DEB-0EDDCDC60053}" srcOrd="3" destOrd="0" presId="urn:microsoft.com/office/officeart/2005/8/layout/lProcess2"/>
    <dgm:cxn modelId="{E64816AC-647A-479D-A44E-0E4E0182FAE7}" type="presParOf" srcId="{DD242DFA-B2D4-458B-8200-A7C2D28880C4}" destId="{78F76E98-8C17-4B32-BAF7-765518C43559}" srcOrd="4" destOrd="0" presId="urn:microsoft.com/office/officeart/2005/8/layout/lProcess2"/>
    <dgm:cxn modelId="{B30BC68B-8499-46FC-9AF3-32B422F9A94E}" type="presParOf" srcId="{78F76E98-8C17-4B32-BAF7-765518C43559}" destId="{14FDBE81-F1AB-43FB-94F4-C8089535CEF1}" srcOrd="0" destOrd="0" presId="urn:microsoft.com/office/officeart/2005/8/layout/lProcess2"/>
    <dgm:cxn modelId="{E14DC885-F4F3-4B72-BA49-354E65856221}" type="presParOf" srcId="{78F76E98-8C17-4B32-BAF7-765518C43559}" destId="{C0126F1D-154E-4A6C-80BC-67CCFD31FC69}" srcOrd="1" destOrd="0" presId="urn:microsoft.com/office/officeart/2005/8/layout/lProcess2"/>
    <dgm:cxn modelId="{A5A7B348-0453-4B8D-A4C8-83161C8D11F9}" type="presParOf" srcId="{78F76E98-8C17-4B32-BAF7-765518C43559}" destId="{F4EA2F5F-A2C8-426C-B3D6-5858601F8615}" srcOrd="2" destOrd="0" presId="urn:microsoft.com/office/officeart/2005/8/layout/lProcess2"/>
    <dgm:cxn modelId="{6028B260-DAA7-489D-9B86-F46BE0D0BC81}" type="presParOf" srcId="{F4EA2F5F-A2C8-426C-B3D6-5858601F8615}" destId="{2AD02A64-16F7-44AB-9965-2CDAC8B11E8F}" srcOrd="0" destOrd="0" presId="urn:microsoft.com/office/officeart/2005/8/layout/lProcess2"/>
    <dgm:cxn modelId="{C6C6FB8C-1F41-47DA-9650-44F8208F8D8B}" type="presParOf" srcId="{2AD02A64-16F7-44AB-9965-2CDAC8B11E8F}" destId="{3A3F52CD-2211-4D00-9D85-9961E4F64E9D}" srcOrd="0" destOrd="0" presId="urn:microsoft.com/office/officeart/2005/8/layout/lProcess2"/>
    <dgm:cxn modelId="{D1429A5E-0254-4609-8A36-58AA6EDB3A2D}" type="presParOf" srcId="{2AD02A64-16F7-44AB-9965-2CDAC8B11E8F}" destId="{2C9F53CA-3372-44D3-AC24-86CF4FE99AB1}" srcOrd="1" destOrd="0" presId="urn:microsoft.com/office/officeart/2005/8/layout/lProcess2"/>
    <dgm:cxn modelId="{6D90D380-8DFA-49E1-A973-0BAE8B6F8396}" type="presParOf" srcId="{2AD02A64-16F7-44AB-9965-2CDAC8B11E8F}" destId="{C982E54D-8FF6-4DC1-90B2-7E3414522C13}" srcOrd="2" destOrd="0" presId="urn:microsoft.com/office/officeart/2005/8/layout/lProcess2"/>
    <dgm:cxn modelId="{9F0AB792-DFA9-49B3-A2CF-6E4F4A9A28FC}" type="presParOf" srcId="{2AD02A64-16F7-44AB-9965-2CDAC8B11E8F}" destId="{6BA91CE3-ABF8-4D7C-BD3B-8734F3F47655}" srcOrd="3" destOrd="0" presId="urn:microsoft.com/office/officeart/2005/8/layout/lProcess2"/>
    <dgm:cxn modelId="{EB0BF399-B522-4E48-A9B9-1BC248C9A2DB}" type="presParOf" srcId="{2AD02A64-16F7-44AB-9965-2CDAC8B11E8F}" destId="{86F2B212-AF49-44AA-92AE-2B3B807FB01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955FF-2A43-4455-AAE8-ACA18368BB33}">
      <dsp:nvSpPr>
        <dsp:cNvPr id="0" name=""/>
        <dsp:cNvSpPr/>
      </dsp:nvSpPr>
      <dsp:spPr>
        <a:xfrm>
          <a:off x="2698122" y="2499563"/>
          <a:ext cx="1851882" cy="1851882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969324" y="2770765"/>
        <a:ext cx="1309478" cy="1309478"/>
      </dsp:txXfrm>
    </dsp:sp>
    <dsp:sp modelId="{8A9F30B5-07E1-4754-8673-E6EEB6C88273}">
      <dsp:nvSpPr>
        <dsp:cNvPr id="0" name=""/>
        <dsp:cNvSpPr/>
      </dsp:nvSpPr>
      <dsp:spPr>
        <a:xfrm rot="10800000">
          <a:off x="902860" y="3161611"/>
          <a:ext cx="1696523" cy="5277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4D009C-4A67-4D64-ACFB-80DFAE3A38AA}">
      <dsp:nvSpPr>
        <dsp:cNvPr id="0" name=""/>
        <dsp:cNvSpPr/>
      </dsp:nvSpPr>
      <dsp:spPr>
        <a:xfrm>
          <a:off x="23216" y="2721789"/>
          <a:ext cx="1759288" cy="140743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Visibility</a:t>
          </a:r>
          <a:endParaRPr lang="en-US" sz="2200" kern="1200" dirty="0"/>
        </a:p>
      </dsp:txBody>
      <dsp:txXfrm>
        <a:off x="64438" y="2763011"/>
        <a:ext cx="1676844" cy="1324986"/>
      </dsp:txXfrm>
    </dsp:sp>
    <dsp:sp modelId="{6C3F2561-00E2-42C8-AD3A-7CCE42847331}">
      <dsp:nvSpPr>
        <dsp:cNvPr id="0" name=""/>
        <dsp:cNvSpPr/>
      </dsp:nvSpPr>
      <dsp:spPr>
        <a:xfrm rot="13500000">
          <a:off x="1451432" y="1837241"/>
          <a:ext cx="1696523" cy="5277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F04C6-8AB9-4F30-AF87-0FDC18E5CFC8}">
      <dsp:nvSpPr>
        <dsp:cNvPr id="0" name=""/>
        <dsp:cNvSpPr/>
      </dsp:nvSpPr>
      <dsp:spPr>
        <a:xfrm>
          <a:off x="820238" y="797607"/>
          <a:ext cx="1759288" cy="140743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Expandability</a:t>
          </a:r>
          <a:endParaRPr lang="en-US" sz="2200" kern="1200" dirty="0"/>
        </a:p>
      </dsp:txBody>
      <dsp:txXfrm>
        <a:off x="861460" y="838829"/>
        <a:ext cx="1676844" cy="1324986"/>
      </dsp:txXfrm>
    </dsp:sp>
    <dsp:sp modelId="{A3962FC3-B28D-41C5-A921-3F1B0B95E6F9}">
      <dsp:nvSpPr>
        <dsp:cNvPr id="0" name=""/>
        <dsp:cNvSpPr/>
      </dsp:nvSpPr>
      <dsp:spPr>
        <a:xfrm rot="16200000">
          <a:off x="2775802" y="1288669"/>
          <a:ext cx="1696523" cy="5277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E19D5B-52D5-456D-AEFF-BFD8E92F1B0D}">
      <dsp:nvSpPr>
        <dsp:cNvPr id="0" name=""/>
        <dsp:cNvSpPr/>
      </dsp:nvSpPr>
      <dsp:spPr>
        <a:xfrm>
          <a:off x="2744419" y="585"/>
          <a:ext cx="1759288" cy="140743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Accessibility</a:t>
          </a:r>
          <a:endParaRPr lang="en-US" sz="2200" kern="1200" dirty="0"/>
        </a:p>
      </dsp:txBody>
      <dsp:txXfrm>
        <a:off x="2785641" y="41807"/>
        <a:ext cx="1676844" cy="1324986"/>
      </dsp:txXfrm>
    </dsp:sp>
    <dsp:sp modelId="{B9A30202-4B7D-49DF-B565-1F6E1544F2C9}">
      <dsp:nvSpPr>
        <dsp:cNvPr id="0" name=""/>
        <dsp:cNvSpPr/>
      </dsp:nvSpPr>
      <dsp:spPr>
        <a:xfrm rot="18900000">
          <a:off x="4100172" y="1837241"/>
          <a:ext cx="1696523" cy="5277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6258F-AB51-4AB1-B338-F7B7C81AC3AF}">
      <dsp:nvSpPr>
        <dsp:cNvPr id="0" name=""/>
        <dsp:cNvSpPr/>
      </dsp:nvSpPr>
      <dsp:spPr>
        <a:xfrm>
          <a:off x="4668601" y="797607"/>
          <a:ext cx="1759288" cy="140743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Affordability</a:t>
          </a:r>
          <a:endParaRPr lang="en-US" sz="2200" kern="1200" dirty="0"/>
        </a:p>
      </dsp:txBody>
      <dsp:txXfrm>
        <a:off x="4709823" y="838829"/>
        <a:ext cx="1676844" cy="1324986"/>
      </dsp:txXfrm>
    </dsp:sp>
    <dsp:sp modelId="{E32D605D-D848-466C-BA6B-BE6AD5E00B13}">
      <dsp:nvSpPr>
        <dsp:cNvPr id="0" name=""/>
        <dsp:cNvSpPr/>
      </dsp:nvSpPr>
      <dsp:spPr>
        <a:xfrm>
          <a:off x="4648744" y="3161611"/>
          <a:ext cx="1696523" cy="5277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46A14-B877-468E-BD58-03870711A8B9}">
      <dsp:nvSpPr>
        <dsp:cNvPr id="0" name=""/>
        <dsp:cNvSpPr/>
      </dsp:nvSpPr>
      <dsp:spPr>
        <a:xfrm>
          <a:off x="5465623" y="2721789"/>
          <a:ext cx="1759288" cy="140743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err="1" smtClean="0"/>
            <a:t>Evolvability</a:t>
          </a:r>
          <a:endParaRPr lang="en-US" sz="2200" kern="1200" dirty="0"/>
        </a:p>
      </dsp:txBody>
      <dsp:txXfrm>
        <a:off x="5506845" y="2763011"/>
        <a:ext cx="1676844" cy="1324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616D2-0A25-4CC5-8748-58C624E991E4}">
      <dsp:nvSpPr>
        <dsp:cNvPr id="0" name=""/>
        <dsp:cNvSpPr/>
      </dsp:nvSpPr>
      <dsp:spPr>
        <a:xfrm>
          <a:off x="975" y="0"/>
          <a:ext cx="2536805" cy="4392488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accent5">
                  <a:lumMod val="50000"/>
                </a:schemeClr>
              </a:solidFill>
            </a:rPr>
            <a:t>Securities</a:t>
          </a:r>
          <a:endParaRPr lang="en-US" sz="4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975" y="0"/>
        <a:ext cx="2536805" cy="1317746"/>
      </dsp:txXfrm>
    </dsp:sp>
    <dsp:sp modelId="{A1F44179-3321-430A-9722-54070E9720E6}">
      <dsp:nvSpPr>
        <dsp:cNvPr id="0" name=""/>
        <dsp:cNvSpPr/>
      </dsp:nvSpPr>
      <dsp:spPr>
        <a:xfrm>
          <a:off x="254656" y="1317853"/>
          <a:ext cx="2029444" cy="639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Shares</a:t>
          </a:r>
          <a:endParaRPr lang="en-US" sz="2200" kern="1200" dirty="0"/>
        </a:p>
      </dsp:txBody>
      <dsp:txXfrm>
        <a:off x="273398" y="1336595"/>
        <a:ext cx="1991960" cy="602407"/>
      </dsp:txXfrm>
    </dsp:sp>
    <dsp:sp modelId="{A0A67EF4-5A85-4686-99B5-B2492BDEBA21}">
      <dsp:nvSpPr>
        <dsp:cNvPr id="0" name=""/>
        <dsp:cNvSpPr/>
      </dsp:nvSpPr>
      <dsp:spPr>
        <a:xfrm>
          <a:off x="254656" y="2056190"/>
          <a:ext cx="2029444" cy="639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50594"/>
                <a:satOff val="-1119"/>
                <a:lumOff val="8397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0594"/>
                <a:satOff val="-1119"/>
                <a:lumOff val="8397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0594"/>
                <a:satOff val="-1119"/>
                <a:lumOff val="83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Preferred shares</a:t>
          </a:r>
          <a:endParaRPr lang="bg-BG" sz="2200" kern="1200" dirty="0"/>
        </a:p>
      </dsp:txBody>
      <dsp:txXfrm>
        <a:off x="273398" y="2074932"/>
        <a:ext cx="1991960" cy="602407"/>
      </dsp:txXfrm>
    </dsp:sp>
    <dsp:sp modelId="{97F5724F-3E1E-459D-B81A-BADF24502ABE}">
      <dsp:nvSpPr>
        <dsp:cNvPr id="0" name=""/>
        <dsp:cNvSpPr/>
      </dsp:nvSpPr>
      <dsp:spPr>
        <a:xfrm>
          <a:off x="254656" y="2794527"/>
          <a:ext cx="2029444" cy="639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101189"/>
                <a:satOff val="-2238"/>
                <a:lumOff val="16795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01189"/>
                <a:satOff val="-2238"/>
                <a:lumOff val="16795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01189"/>
                <a:satOff val="-2238"/>
                <a:lumOff val="167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Rights</a:t>
          </a:r>
          <a:endParaRPr lang="en-US" sz="2200" kern="1200" dirty="0"/>
        </a:p>
      </dsp:txBody>
      <dsp:txXfrm>
        <a:off x="273398" y="2813269"/>
        <a:ext cx="1991960" cy="602407"/>
      </dsp:txXfrm>
    </dsp:sp>
    <dsp:sp modelId="{CD0D64E5-6AE9-4474-B634-2A0537FBB698}">
      <dsp:nvSpPr>
        <dsp:cNvPr id="0" name=""/>
        <dsp:cNvSpPr/>
      </dsp:nvSpPr>
      <dsp:spPr>
        <a:xfrm>
          <a:off x="254656" y="3532864"/>
          <a:ext cx="2029444" cy="639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151783"/>
                <a:satOff val="-3357"/>
                <a:lumOff val="25192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51783"/>
                <a:satOff val="-3357"/>
                <a:lumOff val="25192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51783"/>
                <a:satOff val="-3357"/>
                <a:lumOff val="251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Treasuries</a:t>
          </a:r>
          <a:endParaRPr lang="en-US" sz="2200" kern="1200" dirty="0"/>
        </a:p>
      </dsp:txBody>
      <dsp:txXfrm>
        <a:off x="273398" y="3551606"/>
        <a:ext cx="1991960" cy="602407"/>
      </dsp:txXfrm>
    </dsp:sp>
    <dsp:sp modelId="{DBDCC0FE-80D4-4049-9282-7CDF092EF426}">
      <dsp:nvSpPr>
        <dsp:cNvPr id="0" name=""/>
        <dsp:cNvSpPr/>
      </dsp:nvSpPr>
      <dsp:spPr>
        <a:xfrm>
          <a:off x="2728041" y="0"/>
          <a:ext cx="2536805" cy="4392488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accent5">
                  <a:lumMod val="50000"/>
                </a:schemeClr>
              </a:solidFill>
            </a:rPr>
            <a:t>Orders</a:t>
          </a:r>
          <a:endParaRPr lang="en-US" sz="4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728041" y="0"/>
        <a:ext cx="2536805" cy="1317746"/>
      </dsp:txXfrm>
    </dsp:sp>
    <dsp:sp modelId="{DCC3B799-90C8-425A-B1F5-43EB2D505A66}">
      <dsp:nvSpPr>
        <dsp:cNvPr id="0" name=""/>
        <dsp:cNvSpPr/>
      </dsp:nvSpPr>
      <dsp:spPr>
        <a:xfrm>
          <a:off x="2981721" y="1318121"/>
          <a:ext cx="2029444" cy="862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202378"/>
                <a:satOff val="-4476"/>
                <a:lumOff val="3359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02378"/>
                <a:satOff val="-4476"/>
                <a:lumOff val="3359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02378"/>
                <a:satOff val="-4476"/>
                <a:lumOff val="335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Market</a:t>
          </a:r>
          <a:endParaRPr lang="en-US" sz="2200" kern="1200" dirty="0"/>
        </a:p>
      </dsp:txBody>
      <dsp:txXfrm>
        <a:off x="3006996" y="1343396"/>
        <a:ext cx="1978894" cy="812398"/>
      </dsp:txXfrm>
    </dsp:sp>
    <dsp:sp modelId="{B4F4C4CE-AE4A-4553-A43C-1064E50301A6}">
      <dsp:nvSpPr>
        <dsp:cNvPr id="0" name=""/>
        <dsp:cNvSpPr/>
      </dsp:nvSpPr>
      <dsp:spPr>
        <a:xfrm>
          <a:off x="2981721" y="2313830"/>
          <a:ext cx="2029444" cy="862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252972"/>
                <a:satOff val="-5595"/>
                <a:lumOff val="41987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52972"/>
                <a:satOff val="-5595"/>
                <a:lumOff val="41987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52972"/>
                <a:satOff val="-5595"/>
                <a:lumOff val="419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Limit</a:t>
          </a:r>
          <a:endParaRPr lang="en-US" sz="2200" kern="1200" dirty="0"/>
        </a:p>
      </dsp:txBody>
      <dsp:txXfrm>
        <a:off x="3006996" y="2339105"/>
        <a:ext cx="1978894" cy="812398"/>
      </dsp:txXfrm>
    </dsp:sp>
    <dsp:sp modelId="{31BAC68B-9346-43CE-BC6A-DF088F1E7D7E}">
      <dsp:nvSpPr>
        <dsp:cNvPr id="0" name=""/>
        <dsp:cNvSpPr/>
      </dsp:nvSpPr>
      <dsp:spPr>
        <a:xfrm>
          <a:off x="2981721" y="3309540"/>
          <a:ext cx="2029444" cy="862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202378"/>
                <a:satOff val="-4476"/>
                <a:lumOff val="3359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02378"/>
                <a:satOff val="-4476"/>
                <a:lumOff val="3359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02378"/>
                <a:satOff val="-4476"/>
                <a:lumOff val="335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Iceberg</a:t>
          </a:r>
          <a:endParaRPr lang="en-US" sz="2200" kern="1200" dirty="0"/>
        </a:p>
      </dsp:txBody>
      <dsp:txXfrm>
        <a:off x="3006996" y="3334815"/>
        <a:ext cx="1978894" cy="812398"/>
      </dsp:txXfrm>
    </dsp:sp>
    <dsp:sp modelId="{14FDBE81-F1AB-43FB-94F4-C8089535CEF1}">
      <dsp:nvSpPr>
        <dsp:cNvPr id="0" name=""/>
        <dsp:cNvSpPr/>
      </dsp:nvSpPr>
      <dsp:spPr>
        <a:xfrm>
          <a:off x="5439378" y="0"/>
          <a:ext cx="2536805" cy="4392488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accent5">
                  <a:lumMod val="50000"/>
                </a:schemeClr>
              </a:solidFill>
            </a:rPr>
            <a:t>Validity</a:t>
          </a:r>
          <a:endParaRPr lang="en-US" sz="4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439378" y="0"/>
        <a:ext cx="2536805" cy="1317746"/>
      </dsp:txXfrm>
    </dsp:sp>
    <dsp:sp modelId="{3A3F52CD-2211-4D00-9D85-9961E4F64E9D}">
      <dsp:nvSpPr>
        <dsp:cNvPr id="0" name=""/>
        <dsp:cNvSpPr/>
      </dsp:nvSpPr>
      <dsp:spPr>
        <a:xfrm>
          <a:off x="5708787" y="1318121"/>
          <a:ext cx="2029444" cy="862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151783"/>
                <a:satOff val="-3357"/>
                <a:lumOff val="25192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51783"/>
                <a:satOff val="-3357"/>
                <a:lumOff val="25192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51783"/>
                <a:satOff val="-3357"/>
                <a:lumOff val="251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Daily</a:t>
          </a:r>
          <a:endParaRPr lang="en-US" sz="2200" kern="1200" dirty="0"/>
        </a:p>
      </dsp:txBody>
      <dsp:txXfrm>
        <a:off x="5734062" y="1343396"/>
        <a:ext cx="1978894" cy="812398"/>
      </dsp:txXfrm>
    </dsp:sp>
    <dsp:sp modelId="{C982E54D-8FF6-4DC1-90B2-7E3414522C13}">
      <dsp:nvSpPr>
        <dsp:cNvPr id="0" name=""/>
        <dsp:cNvSpPr/>
      </dsp:nvSpPr>
      <dsp:spPr>
        <a:xfrm>
          <a:off x="5664890" y="2284274"/>
          <a:ext cx="2029444" cy="862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101189"/>
                <a:satOff val="-2238"/>
                <a:lumOff val="16795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01189"/>
                <a:satOff val="-2238"/>
                <a:lumOff val="16795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01189"/>
                <a:satOff val="-2238"/>
                <a:lumOff val="167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Good-till-date</a:t>
          </a:r>
          <a:endParaRPr lang="en-US" sz="2200" kern="1200" dirty="0"/>
        </a:p>
      </dsp:txBody>
      <dsp:txXfrm>
        <a:off x="5690165" y="2309549"/>
        <a:ext cx="1978894" cy="812398"/>
      </dsp:txXfrm>
    </dsp:sp>
    <dsp:sp modelId="{86F2B212-AF49-44AA-92AE-2B3B807FB01C}">
      <dsp:nvSpPr>
        <dsp:cNvPr id="0" name=""/>
        <dsp:cNvSpPr/>
      </dsp:nvSpPr>
      <dsp:spPr>
        <a:xfrm>
          <a:off x="5708787" y="3309540"/>
          <a:ext cx="2029444" cy="862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50594"/>
                <a:satOff val="-1119"/>
                <a:lumOff val="8397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0594"/>
                <a:satOff val="-1119"/>
                <a:lumOff val="8397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0594"/>
                <a:satOff val="-1119"/>
                <a:lumOff val="83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Good-till-canceled</a:t>
          </a:r>
          <a:endParaRPr lang="en-US" sz="2200" kern="1200" dirty="0"/>
        </a:p>
      </dsp:txBody>
      <dsp:txXfrm>
        <a:off x="5734062" y="3334815"/>
        <a:ext cx="1978894" cy="81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60E0-5185-45F2-9428-1BF143B01384}" type="datetimeFigureOut">
              <a:rPr lang="bg-BG" smtClean="0"/>
              <a:pPr/>
              <a:t>1.4.2016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E21CF-AABA-4B6E-BA99-0C9D9E0CDF3C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86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FE47-63A1-49E4-9E0D-5CB788ADE400}" type="datetime1">
              <a:rPr lang="bg-BG" smtClean="0"/>
              <a:pPr/>
              <a:t>1.4.2016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3970-C41D-4846-8A3F-CC235B9FDA4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186B-5CE7-43CB-ADA5-65659EF36031}" type="datetime1">
              <a:rPr lang="bg-BG" smtClean="0"/>
              <a:pPr/>
              <a:t>1.4.2016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3970-C41D-4846-8A3F-CC235B9FDA4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5BDA-B382-4F7B-8D89-6FE714082B40}" type="datetime1">
              <a:rPr lang="bg-BG" smtClean="0"/>
              <a:pPr/>
              <a:t>1.4.2016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3970-C41D-4846-8A3F-CC235B9FDA4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4EF7-1A0F-463D-9A29-E22764530D56}" type="datetime1">
              <a:rPr lang="bg-BG" smtClean="0"/>
              <a:pPr/>
              <a:t>1.4.2016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3970-C41D-4846-8A3F-CC235B9FDA4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A0E5-4F24-4556-9E8B-7C6177B52DB7}" type="datetime1">
              <a:rPr lang="bg-BG" smtClean="0"/>
              <a:pPr/>
              <a:t>1.4.2016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3970-C41D-4846-8A3F-CC235B9FDA4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162D-86D5-454C-AD30-DD6DE78C17B4}" type="datetime1">
              <a:rPr lang="bg-BG" smtClean="0"/>
              <a:pPr/>
              <a:t>1.4.2016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3970-C41D-4846-8A3F-CC235B9FDA4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7C6-EFC8-4D40-845A-3E266ECBD9F6}" type="datetime1">
              <a:rPr lang="bg-BG" smtClean="0"/>
              <a:pPr/>
              <a:t>1.4.2016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3970-C41D-4846-8A3F-CC235B9FDA4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40CB-3E42-4096-812A-23A36794C78C}" type="datetime1">
              <a:rPr lang="bg-BG" smtClean="0"/>
              <a:pPr/>
              <a:t>1.4.2016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3970-C41D-4846-8A3F-CC235B9FDA4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FF8A-CDC1-49D2-A25D-37E6468A8CFF}" type="datetime1">
              <a:rPr lang="bg-BG" smtClean="0"/>
              <a:pPr/>
              <a:t>1.4.2016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3970-C41D-4846-8A3F-CC235B9FDA4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4AC8-9750-4559-BEB3-128DBFF6BB57}" type="datetime1">
              <a:rPr lang="bg-BG" smtClean="0"/>
              <a:pPr/>
              <a:t>1.4.2016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3970-C41D-4846-8A3F-CC235B9FDA4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413B-7136-462C-8B6F-75863630DC18}" type="datetime1">
              <a:rPr lang="bg-BG" smtClean="0"/>
              <a:pPr/>
              <a:t>1.4.2016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3970-C41D-4846-8A3F-CC235B9FDA4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368E-A7AB-4947-8734-BCC01BFAE50A}" type="datetime1">
              <a:rPr lang="bg-BG" smtClean="0"/>
              <a:pPr/>
              <a:t>1.4.2016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23970-C41D-4846-8A3F-CC235B9FDA4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иране 27"/>
          <p:cNvGrpSpPr/>
          <p:nvPr/>
        </p:nvGrpSpPr>
        <p:grpSpPr>
          <a:xfrm>
            <a:off x="0" y="1584840"/>
            <a:ext cx="9144000" cy="4724480"/>
            <a:chOff x="0" y="1584840"/>
            <a:chExt cx="9144000" cy="472448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080" t="25968" r="38114" b="641"/>
            <a:stretch>
              <a:fillRect/>
            </a:stretch>
          </p:blipFill>
          <p:spPr bwMode="auto">
            <a:xfrm>
              <a:off x="0" y="1584840"/>
              <a:ext cx="9144000" cy="472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7363" t="41775" r="16950" b="16448"/>
            <a:stretch>
              <a:fillRect/>
            </a:stretch>
          </p:blipFill>
          <p:spPr bwMode="auto">
            <a:xfrm>
              <a:off x="7416824" y="2708920"/>
              <a:ext cx="1727176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SEE Link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Connecting Markets</a:t>
            </a:r>
            <a:endParaRPr lang="bg-BG" sz="4800" b="1" dirty="0">
              <a:solidFill>
                <a:schemeClr val="bg1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Iliyan Dimitrov</a:t>
            </a:r>
          </a:p>
          <a:p>
            <a:pPr lvl="0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Corporate Development, BSE-Sofia</a:t>
            </a:r>
          </a:p>
          <a:p>
            <a:pPr lvl="0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Skopje, March 29, 2016</a:t>
            </a:r>
            <a:endParaRPr lang="en-US" sz="4000" dirty="0" smtClean="0"/>
          </a:p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3970-C41D-4846-8A3F-CC235B9FDA40}" type="slidenum">
              <a:rPr lang="bg-BG" smtClean="0"/>
              <a:pPr/>
              <a:t>1</a:t>
            </a:fld>
            <a:endParaRPr lang="bg-BG"/>
          </a:p>
        </p:txBody>
      </p:sp>
      <p:grpSp>
        <p:nvGrpSpPr>
          <p:cNvPr id="7" name="Групиране 6"/>
          <p:cNvGrpSpPr/>
          <p:nvPr/>
        </p:nvGrpSpPr>
        <p:grpSpPr>
          <a:xfrm>
            <a:off x="0" y="476672"/>
            <a:ext cx="9144000" cy="1080120"/>
            <a:chOff x="1" y="522495"/>
            <a:chExt cx="7872640" cy="11783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903" r="16950" b="75161"/>
            <a:stretch>
              <a:fillRect/>
            </a:stretch>
          </p:blipFill>
          <p:spPr bwMode="auto">
            <a:xfrm>
              <a:off x="1" y="522495"/>
              <a:ext cx="7872640" cy="11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21935" b="16863"/>
            <a:stretch>
              <a:fillRect/>
            </a:stretch>
          </p:blipFill>
          <p:spPr bwMode="auto">
            <a:xfrm>
              <a:off x="3347864" y="993820"/>
              <a:ext cx="4524777" cy="31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2237" t="7903" r="63375" b="75292"/>
          <a:stretch>
            <a:fillRect/>
          </a:stretch>
        </p:blipFill>
        <p:spPr bwMode="auto">
          <a:xfrm>
            <a:off x="0" y="0"/>
            <a:ext cx="9144000" cy="140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data:image/jpeg;base64,/9j/4AAQSkZJRgABAQAAAQABAAD/2wCEAAkGBxQSEhQUEhQUFhUXFRUVFxQVGBUYGBcUFBcXFxQXFhUYHCggGBolHBcUITEhJSkrLi4uFx8zODMsNygtLisBCgoKDg0OGhAQFywkHB8sLywwMCwsLDQsLCwsLCwsLCwsLDcsLCssLCwsLCwsLCwsLywsLCwtLCwsLCwsLCwsLP/AABEIALcBEwMBIgACEQEDEQH/xAAcAAEAAAcBAAAAAAAAAAAAAAAAAQIDBAUGBwj/xAA8EAACAQICCAQDBwMDBQEAAAAAAQIDEQQhBQYSMUFRYXEHEyKBMpGhFCNCUmJyscHR8GOC8TNDU3ODJf/EABkBAQEAAwEAAAAAAAAAAAAAAAABAgMEBf/EACMRAQEAAgEFAAIDAQAAAAAAAAABAgMRBBIhMUFhcRMyUSL/2gAMAwEAAhEDEQA/AO4gw+res2Gx9Pbw1RSt8UHlOD5Tg8133Pg2ZgAAAAAAAAAAAAAAAAAAAAAAAAAAAAAAAAAAAAAAAAAAQlJJNt2Szbe5Jb2wFwc/0l4l4aNWcYKrNJ2U4KOy7b3G8ldXvmAcvPuAx1ShUjUozlTqRzjODs178VzTyfE7XqV4w06kVT0h93UVkq0Itwmuc4rOEu1123HDGQiwj2LgsZTrQU6U4zg90oNST90VzytqrrXiMDUU6M2lf1QecJrlOPHvvXBnoTU3XKhpCHoexVSvOi3ml+aL/FG/HhxSCtlAAAAAAAAAAAAAAAAAAAAAAAAAAAAAAAAAAAGP0zpvD4SG3iKsKceF3nLpGKzk+iRyzWXxik7wwVPZW7zaqTl3jTWS7tvsB1vHY6nRg51qkKcFvlOSivm+JxzxC8Q1ib0MO35C+KWadV9b5qHTjx5HOtK6YrYme3XqzqS5ybdr8IrdFdEWLmRGUeO6IGK8wiBYhEIsjcyEyZkNH42cGpU5yhUg9qE4tqSfGzXT+pjblSErZgdn1K8Y09mlpFWeSWJgsn/7aa+H90cuiR1zC4mFSEZ05RnCSvGcWpRknxTWTR46qZP+DP6ra2YrAT2sPUai3eVKXqpz/dDn+pWfUg9Vg0rUfxHw+PtTl9ziP/FJ5Tdrt0pfi/a7Pfk1mbqFAAAAAAAAAAAAAAAAAAAAAAAAADRNcvE7DYLap0mq9dXWxB+iD/1Jrj+lXfO28DctI6QpYenKrWnGnCO+UnZdF1fTezkOtnjFKV6eAjsx3efUV5PrCm8o95X7I5zrLrNiMfU28RU2rfDBZQhfhCHDvm3xZiLkRe47H1K03UqzlUm98ptt/N8Ohb3KdyG0UViRkqkNoCNgQ2gBaRIkERQEUiZMgCiM43XYhCRFEJIgrRnazW9O6fJrNNM6Fq34tY3DxUKuziIL/wAl1Uty81b+8lJ9TnKJ4sD0tqt4i4PGtQ2vJrPJUqtltPlCe6XbJ9DcDx+p3N+1S8UMVhVGFZ/aKSytNvbiv01M79pX4ZoK9BAwOrGt2Fx8b0KnrSvKlP01I948V1V11M8AAAAAAAAAAAAAAAChjsbTowlUqzjCEVeUpNJL3YFcwusutOGwENrE1FFv4aazqT/bDe+7slxaOYa4eMM5bVPR8diO7z5q8n1hTeUe8rvojlWMxc6s5VKs5TnJ3lObbk+7ZBumunidicbenSvQoPLYi/XNf6k1w/Ssue0aG2GQCFyNyAKI3FyFyAEbkLhkrAqbQKVwBQ2ieLKUUToCqiJTTJrgTIiiTaG0BVuQuUHMmiBWTJlIp2I3AvcLi5QkpRlKMk7qUW4yi+cZLNPsdX1L8W5JwpY71RbUViFZSjfJOpHdJc5Kzy3M46mVIwcvSs3LJLm3kl8wPYYMfhKjjFRb3JK/ZWuatX0hOp8c21yTsn7LI1bds1+27Vquy+G418dTh8U4rpfP5LMxmI1iin6IOXVvZX8M1eVVIusLhHUvd2XTec16nLL068ekxn9qz+H1jg/ji49fiX0z+hkaekKUldVIfNGuR0ZHjd9y4p0Ix4Izx3Z/Uy6fX8rORx1N5bcf4/kuEzXpJEItr4ZNdmzKb79jC9NL6rYgYD7ZVX4vov7FtXxtf8/ySX1sW9Rj/lYzpM79jZ2zn/iTqfPSCc4V5qUIry6MmvJ2ltOTatdSle21wssmZPRunKvmOFZNxfwztnHpLg11/wAWdZtwzmc5jRs15a7xXlHF4eVOcqdSLjODcZRe+MlwZQudy8UNTViYefRj9/BcP+5BfgfXk/bc8uHSVt+XCzyaa3prmZNaBBgFEAwQYERcgLgCFgEwLqho+c4qUVk7/R2Bu+qOC28JTlbe6n0qTQCuaxZMkUWTU58wKpDbIVZWTK9CErRaySy2lZWs888ud+edwilcEsbv3v8AzyW5E7Vm1dO3J5ARjEniiS5MpATBEEyYCMTbfDLQ/wBp0hSTXppffz7U2the83D2uakju/g/oD7PhPPmrVMRafVUV/0l73lP/euQG6aTrbFKXN+ld5ZfRXfsa1NF3pjHbVTZWag7f7vxfLd8zE4mvbJb2ed1Ofdl+nq9Nr7dfN+pIwcp8WlnZGx4K0EYzB4dJb9+9/yyNTHRjkt5hJ2zn63S93M+L/GY9xty+pY4nSySvf8A45owWkKfmzjJuXpzVm1m+xPDCU5K04J/uz+VyW2s5jx6jKYbTcX+L/m9v6GYw2MUlc0uWglTUnQyu7uEndddmTzi+jy7F/o/F5cU1vi8mujQ54LjL7bftoklbgYGljOpd0MWzLvYfx8el+6aaLnC4jZtGXHKL6/lf9PlyLGnVKOmY+ZSnC7Tayayaks00+DTSZlhn23lht1d87a2CpG6sziXixqx5NT7TTXpm0qi5S3Rn77n1tzOnaoawfaYOFR/f08pr8y3KaX88n3Rfad0ZHEUpQkk0000+Ke9HoSyzmPIyxuN4ry6yBldYdESwtadKV8neLf4ov4X/R9UzElQbIESAAgCKAEUiKRUjEDs/hlo/a0bQlbe6/0r1UDZ/CPDf/k4b/7v54iq/wCoCuO6++F+JwG1Vp3r4ZXfmRXrpx/1YLcl+dZc9ncaA0e1zm2uvhDhsXtVMK1hqzzaivuZv9UF8L6x53aZB5xUiommZrWfU/F4CVsTRlGN7KrH1U5dprL2dn0MA4gV6EUk1JS6Wt73vu+vEhdNt57/AKfTPfy3dSnGq0VqE7NtPfzSf0YEakknkmlZNK9/rYLMjTi5TabTb3X2VdpWtd5c8t27oTV5vaSctr05u97O7yT7WKgkTIgiLdswNi1E1dePxcKTX3cfvKz5U4vON+cnaPu3wPQul8YqNJuNk/hgutssuSWfsa74Yas/YsInNWrVrVKl98Vb0U/9qef6pSIa2Y5SrwpJ/BHafefD5JP3Ne3LtwtbtGHfnJfShQw9opcd7fV7yyxmAk3faZe0J237itUxCe7/ABHmPXYerhsRHdNNdnf6MqQwUreqV2/ZGSVcmg0zKSHNSYbC8yvUpLlmUau0s4kfM2kXws7p5H/iJMXhI1FxUlukt66dV0ZZYzEOnm36bpN8r5Iu6Fe/EvC2sFiMZUoS2aqyb9M18L9+D6P6l/g9LRe5mQr04zi1JJp70zUsdoWpSnejLah+WW+PvxX1JxEtsbjRxvBZl1Ce0axo2hVe/wCSZsmEyW4xZNF0lXqYPFqtSyalfo7/ABRfOLR1bQmlqeKoxq03k8muMZL4ovt9VZmk61YRVINq1yXwowlbzqtnakoetPc5/gtye/PlfodmjP487qtf1N4q6t+dS86mrzhd2XFcV/bqupxFnqvFUVKLjLjked9e9C/ZcVNJeibco8k/xL639+h1OBrQIsJAQSJ1EnhA2jU7UjE6Ql91HYpJ2lXmnsLmorfOXRe7RBreHw8pyUYpyk3ZRim229ySWbfQ6lqf4RVKlqmObpQ3+TFrzJL9Ut0F0zfY6XqlqVhdHx+6htVbWlWnZzfNJ/gj0XvfebGVVto3AU8PShSowUKcFaMVeyW/jm823d8wXIAAACniKEZxcJxjKMlaUZJOLT3pp5NHMNcPBjD17zwUlh6m/wAt3dGT7b6ftdfpOpgDyDrJqvisBPYxVKULu0Z76c/2VFk+2/mkYVqx7Rx2Cp1oSp1oRqQkrShNKUWuqZx/XXwVT2qujZWe94ao8n0pVHnHtK66og4lCrzLiFuBDSWjatCpKlWpzp1I74TTTXXPeuTWTLaN0BeG3+GOrbxmKU5L7mg41JcpVL3pQ+a2n0jbia9T0HinRjX+zVvKlKMI1Nh7MpTygo803ZJ7m2le7PS+oWrEcBgqdBpOo/vK0vzVp22s+KWUV0iioYvHeVTlKe6Kcm+iV37nL/tjqVZVG85tt9L8OyyXsdC8R9EVqmGfkN7Ke1Ugt8orNW6Jq9v7HKME7NHNu5vh29NxPLcsJX4P6lw6ae4xMY3RNGrJO9zj4d8ZN0rLMpK6e8pxxbdlL5lZtDhlFV1dzTJZ1VzLKtBO9nmyzrUpRV830V2WRlzxGV8tTTjJbSkrNPkzD1aFXCO+c6P5t8oLlPmv1fPmT4LSifflxXdcDKrH3ye4z/DGefMW1HHRkk75PiTefmr873MfpDRyzlQtFvN038Eu35X2y6FDA4lNuLvGUd8Zb1y7rqjDtW3j2zlTFqlnb08f0349i4hjU1vMWq9+q49ehseqmqu2lOb+6u9mKfqduDfBLdzdi44XK8Rhs2zCc1T0foqpinZZQ/FN7l25vobxorRtPD01TpKyWb5yb3yb4suaVNRSjFJJZJLJInO7XqmH7eXu33ZfwsdIUPxL3/uc18TtBqtQlPJOCctptJJxV1dvcnmvc6wa7rpqlS0jhZYedou6nTqWu4VY/DK3FZtNcU33NtaHlpRK1Onf+PdmxYbUbGvEywioylVg7SlupqLfpqOo8lGSzXHerXTR2jUbw6oYG1SpatiPztemm+VKL3fuefa9iI03ULwplU2a2PThDJxw+6UuTqtZxX6VnztufZcNh404xhTjGEIpKMYpKKS3JJZJFQFUAAAAAAAAAAAAAYTWrVXDaQpeXiad2r7FSOVSm3xhPh2d0+KZqGrvgzg8NVVWrOpiNnOMKigqe1wcopeq3Ju3RnSgAQAAHBNf8fQpaQqwpQcYxaUpL4VUteaS4K7t3T4Hezg70eqtWrOau5VJyfdybZp3WSR09NhcsrwuNGY9SSd001vLqo+KMp4f6m0pTrVJpul8MY3aTk85Sy5ZfMn131dWGVN0G7Tk01N3UUkne6WfHI57rvHd8dU3SZdn1hFNSVr2ZTeImpWl2Uv7k2jMLCT9V2vzNtXfZbitpeKpJNfC8nfOz6Nmp1T1ytamO8t+u/O9nbu2XWG0rGe5proUNH1ZyjtKyhwbzv8AtX9f5LutoaE1tfBU37UbZ/uSyf8AmZU/MMVhKVbN+mXCccmv7rozHTlKi1Go00/hmtz6NcGUqeJlGWxUylwfB9nxL6hS2rqSuuTMi2e0IVOW5jSODVRKW6cfhl/R80ypo/Q9R1oRot7MpKLi1tRV2rtcrK7yN4wupVp3nUTinuSs3/b6lx15X00Z75j4yYjQ2qVWdOnUvC0ldpt3XtbM33R+EVKnGCztx5tu7ZWpU1GKjFWSSSXJLcTnXhrmLz9m3LPxQAGxqAAAAAAAAAAAAAAAAAAAAAAAAAAANUxupMJ1pTjUcIzltSgop+p5y2XfK/Zm1gxyxmXtnhnlhecao4TDRpQjCCtGKsl/nExutWi3iKDjD44vait13Zpxvwum/exmAW4yzhjMrLy5BgdCYly8vyaqs97jZLu5WX1zJ9eNU68cPGTe1FNOSWdnZpX6Z/P2OuEJRTTTV08mnuaNX8Eb71OThGh8Q1BRfDcXGM0vsWTfqe5ce9uX+dDpOldS8POFR0YKnVlF7DTezGfB7O5L2Oc4fUrFea3KjUcr5tvJtfreTRpuq4ujDfKuFFySbSkpWytxfC3E3jVfVWEKcnWppSnb05rZtd8Hk3f6F1qjq+8NFyqW8yStZZqEeV+L6mxm3Xq+1q39R3f84rPBaMpUf+nBJ7r5t27svADdJJ6cttvsABU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>
          <a:xfrm>
            <a:off x="6876256" y="260648"/>
            <a:ext cx="2100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Front-end application</a:t>
            </a:r>
            <a:endParaRPr lang="bg-BG" sz="14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Контейнер за номер на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323970-C41D-4846-8A3F-CC235B9FDA40}" type="slidenum">
              <a:rPr lang="bg-BG" smtClean="0"/>
              <a:pPr/>
              <a:t>10</a:t>
            </a:fld>
            <a:endParaRPr lang="bg-BG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 l="40080" t="25968" r="38114" b="641"/>
          <a:stretch>
            <a:fillRect/>
          </a:stretch>
        </p:blipFill>
        <p:spPr bwMode="auto">
          <a:xfrm>
            <a:off x="0" y="1052736"/>
            <a:ext cx="9144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0800000">
            <a:off x="0" y="134076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 r="8334"/>
          <a:stretch>
            <a:fillRect/>
          </a:stretch>
        </p:blipFill>
        <p:spPr bwMode="auto">
          <a:xfrm>
            <a:off x="251520" y="1466632"/>
            <a:ext cx="8568952" cy="513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Картина 14" descr="see-logo.png"/>
          <p:cNvPicPr>
            <a:picLocks noChangeAspect="1"/>
          </p:cNvPicPr>
          <p:nvPr/>
        </p:nvPicPr>
        <p:blipFill>
          <a:blip r:embed="rId4" cstate="print"/>
          <a:srcRect r="-2394"/>
          <a:stretch>
            <a:fillRect/>
          </a:stretch>
        </p:blipFill>
        <p:spPr>
          <a:xfrm>
            <a:off x="107504" y="116632"/>
            <a:ext cx="2376264" cy="813255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1520" y="1052736"/>
          <a:ext cx="72008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864096"/>
                <a:gridCol w="1080120"/>
                <a:gridCol w="720080"/>
                <a:gridCol w="1152128"/>
                <a:gridCol w="136815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Concept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Market Data</a:t>
                      </a:r>
                      <a:endParaRPr lang="bg-BG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FEA</a:t>
                      </a:r>
                      <a:endParaRPr lang="bg-BG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Indices</a:t>
                      </a:r>
                      <a:endParaRPr lang="bg-BG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Upcoming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2237" t="7903" r="63375" b="75292"/>
          <a:stretch>
            <a:fillRect/>
          </a:stretch>
        </p:blipFill>
        <p:spPr bwMode="auto">
          <a:xfrm>
            <a:off x="0" y="0"/>
            <a:ext cx="9144000" cy="140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data:image/jpeg;base64,/9j/4AAQSkZJRgABAQAAAQABAAD/2wCEAAkGBxQSEhQUEhQUFhUXFRUVFxQVGBUYGBcUFBcXFxQXFhUYHCggGBolHBcUITEhJSkrLi4uFx8zODMsNygtLisBCgoKDg0OGhAQFywkHB8sLywwMCwsLDQsLCwsLCwsLCwsLDcsLCssLCwsLCwsLCwsLywsLCwtLCwsLCwsLCwsLP/AABEIALcBEwMBIgACEQEDEQH/xAAcAAEAAAcBAAAAAAAAAAAAAAAAAQIDBAUGBwj/xAA8EAACAQICCAQDBwMDBQEAAAAAAQIDEQQhBQYSMUFRYXEHEyKBMpGhFCNCUmJyscHR8GOC8TNDU3ODJf/EABkBAQEAAwEAAAAAAAAAAAAAAAABAgMEBf/EACMRAQEAAgEFAAIDAQAAAAAAAAABAgMRBBIhMUFhcRMyUSL/2gAMAwEAAhEDEQA/AO4gw+res2Gx9Pbw1RSt8UHlOD5Tg8133Pg2ZgAAAAAAAAAAAAAAAAAAAAAAAAAAAAAAAAAAAAAAAAAAQlJJNt2Szbe5Jb2wFwc/0l4l4aNWcYKrNJ2U4KOy7b3G8ldXvmAcvPuAx1ShUjUozlTqRzjODs178VzTyfE7XqV4w06kVT0h93UVkq0Itwmuc4rOEu1123HDGQiwj2LgsZTrQU6U4zg90oNST90VzytqrrXiMDUU6M2lf1QecJrlOPHvvXBnoTU3XKhpCHoexVSvOi3ml+aL/FG/HhxSCtlAAAAAAAAAAAAAAAAAAAAAAAAAAAAAAAAAAAGP0zpvD4SG3iKsKceF3nLpGKzk+iRyzWXxik7wwVPZW7zaqTl3jTWS7tvsB1vHY6nRg51qkKcFvlOSivm+JxzxC8Q1ib0MO35C+KWadV9b5qHTjx5HOtK6YrYme3XqzqS5ybdr8IrdFdEWLmRGUeO6IGK8wiBYhEIsjcyEyZkNH42cGpU5yhUg9qE4tqSfGzXT+pjblSErZgdn1K8Y09mlpFWeSWJgsn/7aa+H90cuiR1zC4mFSEZ05RnCSvGcWpRknxTWTR46qZP+DP6ra2YrAT2sPUai3eVKXqpz/dDn+pWfUg9Vg0rUfxHw+PtTl9ziP/FJ5Tdrt0pfi/a7Pfk1mbqFAAAAAAAAAAAAAAAAAAAAAAAAADRNcvE7DYLap0mq9dXWxB+iD/1Jrj+lXfO28DctI6QpYenKrWnGnCO+UnZdF1fTezkOtnjFKV6eAjsx3efUV5PrCm8o95X7I5zrLrNiMfU28RU2rfDBZQhfhCHDvm3xZiLkRe47H1K03UqzlUm98ptt/N8Ohb3KdyG0UViRkqkNoCNgQ2gBaRIkERQEUiZMgCiM43XYhCRFEJIgrRnazW9O6fJrNNM6Fq34tY3DxUKuziIL/wAl1Uty81b+8lJ9TnKJ4sD0tqt4i4PGtQ2vJrPJUqtltPlCe6XbJ9DcDx+p3N+1S8UMVhVGFZ/aKSytNvbiv01M79pX4ZoK9BAwOrGt2Fx8b0KnrSvKlP01I948V1V11M8AAAAAAAAAAAAAAAChjsbTowlUqzjCEVeUpNJL3YFcwusutOGwENrE1FFv4aazqT/bDe+7slxaOYa4eMM5bVPR8diO7z5q8n1hTeUe8rvojlWMxc6s5VKs5TnJ3lObbk+7ZBumunidicbenSvQoPLYi/XNf6k1w/Ssue0aG2GQCFyNyAKI3FyFyAEbkLhkrAqbQKVwBQ2ieLKUUToCqiJTTJrgTIiiTaG0BVuQuUHMmiBWTJlIp2I3AvcLi5QkpRlKMk7qUW4yi+cZLNPsdX1L8W5JwpY71RbUViFZSjfJOpHdJc5Kzy3M46mVIwcvSs3LJLm3kl8wPYYMfhKjjFRb3JK/ZWuatX0hOp8c21yTsn7LI1bds1+27Vquy+G418dTh8U4rpfP5LMxmI1iin6IOXVvZX8M1eVVIusLhHUvd2XTec16nLL068ekxn9qz+H1jg/ji49fiX0z+hkaekKUldVIfNGuR0ZHjd9y4p0Ix4Izx3Z/Uy6fX8rORx1N5bcf4/kuEzXpJEItr4ZNdmzKb79jC9NL6rYgYD7ZVX4vov7FtXxtf8/ySX1sW9Rj/lYzpM79jZ2zn/iTqfPSCc4V5qUIry6MmvJ2ltOTatdSle21wssmZPRunKvmOFZNxfwztnHpLg11/wAWdZtwzmc5jRs15a7xXlHF4eVOcqdSLjODcZRe+MlwZQudy8UNTViYefRj9/BcP+5BfgfXk/bc8uHSVt+XCzyaa3prmZNaBBgFEAwQYERcgLgCFgEwLqho+c4qUVk7/R2Bu+qOC28JTlbe6n0qTQCuaxZMkUWTU58wKpDbIVZWTK9CErRaySy2lZWs888ud+edwilcEsbv3v8AzyW5E7Vm1dO3J5ARjEniiS5MpATBEEyYCMTbfDLQ/wBp0hSTXppffz7U2the83D2uakju/g/oD7PhPPmrVMRafVUV/0l73lP/euQG6aTrbFKXN+ld5ZfRXfsa1NF3pjHbVTZWag7f7vxfLd8zE4mvbJb2ed1Ofdl+nq9Nr7dfN+pIwcp8WlnZGx4K0EYzB4dJb9+9/yyNTHRjkt5hJ2zn63S93M+L/GY9xty+pY4nSySvf8A45owWkKfmzjJuXpzVm1m+xPDCU5K04J/uz+VyW2s5jx6jKYbTcX+L/m9v6GYw2MUlc0uWglTUnQyu7uEndddmTzi+jy7F/o/F5cU1vi8mujQ54LjL7bftoklbgYGljOpd0MWzLvYfx8el+6aaLnC4jZtGXHKL6/lf9PlyLGnVKOmY+ZSnC7Tayayaks00+DTSZlhn23lht1d87a2CpG6sziXixqx5NT7TTXpm0qi5S3Rn77n1tzOnaoawfaYOFR/f08pr8y3KaX88n3Rfad0ZHEUpQkk0000+Ke9HoSyzmPIyxuN4ry6yBldYdESwtadKV8neLf4ov4X/R9UzElQbIESAAgCKAEUiKRUjEDs/hlo/a0bQlbe6/0r1UDZ/CPDf/k4b/7v54iq/wCoCuO6++F+JwG1Vp3r4ZXfmRXrpx/1YLcl+dZc9ncaA0e1zm2uvhDhsXtVMK1hqzzaivuZv9UF8L6x53aZB5xUiommZrWfU/F4CVsTRlGN7KrH1U5dprL2dn0MA4gV6EUk1JS6Wt73vu+vEhdNt57/AKfTPfy3dSnGq0VqE7NtPfzSf0YEakknkmlZNK9/rYLMjTi5TabTb3X2VdpWtd5c8t27oTV5vaSctr05u97O7yT7WKgkTIgiLdswNi1E1dePxcKTX3cfvKz5U4vON+cnaPu3wPQul8YqNJuNk/hgutssuSWfsa74Yas/YsInNWrVrVKl98Vb0U/9qef6pSIa2Y5SrwpJ/BHafefD5JP3Ne3LtwtbtGHfnJfShQw9opcd7fV7yyxmAk3faZe0J237itUxCe7/ABHmPXYerhsRHdNNdnf6MqQwUreqV2/ZGSVcmg0zKSHNSYbC8yvUpLlmUau0s4kfM2kXws7p5H/iJMXhI1FxUlukt66dV0ZZYzEOnm36bpN8r5Iu6Fe/EvC2sFiMZUoS2aqyb9M18L9+D6P6l/g9LRe5mQr04zi1JJp70zUsdoWpSnejLah+WW+PvxX1JxEtsbjRxvBZl1Ce0axo2hVe/wCSZsmEyW4xZNF0lXqYPFqtSyalfo7/ABRfOLR1bQmlqeKoxq03k8muMZL4ovt9VZmk61YRVINq1yXwowlbzqtnakoetPc5/gtye/PlfodmjP487qtf1N4q6t+dS86mrzhd2XFcV/bqupxFnqvFUVKLjLjked9e9C/ZcVNJeibco8k/xL639+h1OBrQIsJAQSJ1EnhA2jU7UjE6Ql91HYpJ2lXmnsLmorfOXRe7RBreHw8pyUYpyk3ZRim229ySWbfQ6lqf4RVKlqmObpQ3+TFrzJL9Ut0F0zfY6XqlqVhdHx+6htVbWlWnZzfNJ/gj0XvfebGVVto3AU8PShSowUKcFaMVeyW/jm823d8wXIAAACniKEZxcJxjKMlaUZJOLT3pp5NHMNcPBjD17zwUlh6m/wAt3dGT7b6ftdfpOpgDyDrJqvisBPYxVKULu0Z76c/2VFk+2/mkYVqx7Rx2Cp1oSp1oRqQkrShNKUWuqZx/XXwVT2qujZWe94ao8n0pVHnHtK66og4lCrzLiFuBDSWjatCpKlWpzp1I74TTTXXPeuTWTLaN0BeG3+GOrbxmKU5L7mg41JcpVL3pQ+a2n0jbia9T0HinRjX+zVvKlKMI1Nh7MpTygo803ZJ7m2le7PS+oWrEcBgqdBpOo/vK0vzVp22s+KWUV0iioYvHeVTlKe6Kcm+iV37nL/tjqVZVG85tt9L8OyyXsdC8R9EVqmGfkN7Ke1Ugt8orNW6Jq9v7HKME7NHNu5vh29NxPLcsJX4P6lw6ae4xMY3RNGrJO9zj4d8ZN0rLMpK6e8pxxbdlL5lZtDhlFV1dzTJZ1VzLKtBO9nmyzrUpRV830V2WRlzxGV8tTTjJbSkrNPkzD1aFXCO+c6P5t8oLlPmv1fPmT4LSifflxXdcDKrH3ye4z/DGefMW1HHRkk75PiTefmr873MfpDRyzlQtFvN038Eu35X2y6FDA4lNuLvGUd8Zb1y7rqjDtW3j2zlTFqlnb08f0349i4hjU1vMWq9+q49ehseqmqu2lOb+6u9mKfqduDfBLdzdi44XK8Rhs2zCc1T0foqpinZZQ/FN7l25vobxorRtPD01TpKyWb5yb3yb4suaVNRSjFJJZJLJInO7XqmH7eXu33ZfwsdIUPxL3/uc18TtBqtQlPJOCctptJJxV1dvcnmvc6wa7rpqlS0jhZYedou6nTqWu4VY/DK3FZtNcU33NtaHlpRK1Onf+PdmxYbUbGvEywioylVg7SlupqLfpqOo8lGSzXHerXTR2jUbw6oYG1SpatiPztemm+VKL3fuefa9iI03ULwplU2a2PThDJxw+6UuTqtZxX6VnztufZcNh404xhTjGEIpKMYpKKS3JJZJFQFUAAAAAAAAAAAAAYTWrVXDaQpeXiad2r7FSOVSm3xhPh2d0+KZqGrvgzg8NVVWrOpiNnOMKigqe1wcopeq3Ju3RnSgAQAAHBNf8fQpaQqwpQcYxaUpL4VUteaS4K7t3T4Hezg70eqtWrOau5VJyfdybZp3WSR09NhcsrwuNGY9SSd001vLqo+KMp4f6m0pTrVJpul8MY3aTk85Sy5ZfMn131dWGVN0G7Tk01N3UUkne6WfHI57rvHd8dU3SZdn1hFNSVr2ZTeImpWl2Uv7k2jMLCT9V2vzNtXfZbitpeKpJNfC8nfOz6Nmp1T1ytamO8t+u/O9nbu2XWG0rGe5proUNH1ZyjtKyhwbzv8AtX9f5LutoaE1tfBU37UbZ/uSyf8AmZU/MMVhKVbN+mXCccmv7rozHTlKi1Go00/hmtz6NcGUqeJlGWxUylwfB9nxL6hS2rqSuuTMi2e0IVOW5jSODVRKW6cfhl/R80ypo/Q9R1oRot7MpKLi1tRV2rtcrK7yN4wupVp3nUTinuSs3/b6lx15X00Z75j4yYjQ2qVWdOnUvC0ldpt3XtbM33R+EVKnGCztx5tu7ZWpU1GKjFWSSSXJLcTnXhrmLz9m3LPxQAGxqAAAAAAAAAAAAAAAAAAAAAAAAAAANUxupMJ1pTjUcIzltSgop+p5y2XfK/Zm1gxyxmXtnhnlhecao4TDRpQjCCtGKsl/nExutWi3iKDjD44vait13Zpxvwum/exmAW4yzhjMrLy5BgdCYly8vyaqs97jZLu5WX1zJ9eNU68cPGTe1FNOSWdnZpX6Z/P2OuEJRTTTV08mnuaNX8Eb71OThGh8Q1BRfDcXGM0vsWTfqe5ce9uX+dDpOldS8POFR0YKnVlF7DTezGfB7O5L2Oc4fUrFea3KjUcr5tvJtfreTRpuq4ujDfKuFFySbSkpWytxfC3E3jVfVWEKcnWppSnb05rZtd8Hk3f6F1qjq+8NFyqW8yStZZqEeV+L6mxm3Xq+1q39R3f84rPBaMpUf+nBJ7r5t27svADdJJ6cttvsABU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>
          <a:xfrm>
            <a:off x="6876256" y="260648"/>
            <a:ext cx="2100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Front-end application</a:t>
            </a:r>
            <a:endParaRPr lang="bg-BG" sz="14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Контейнер за номер на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323970-C41D-4846-8A3F-CC235B9FDA40}" type="slidenum">
              <a:rPr lang="bg-BG" smtClean="0"/>
              <a:pPr/>
              <a:t>11</a:t>
            </a:fld>
            <a:endParaRPr lang="bg-BG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 l="40080" t="25968" r="38114" b="641"/>
          <a:stretch>
            <a:fillRect/>
          </a:stretch>
        </p:blipFill>
        <p:spPr bwMode="auto">
          <a:xfrm>
            <a:off x="0" y="1052736"/>
            <a:ext cx="9144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0800000">
            <a:off x="0" y="134076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 r="43300" b="5068"/>
          <a:stretch>
            <a:fillRect/>
          </a:stretch>
        </p:blipFill>
        <p:spPr bwMode="auto">
          <a:xfrm>
            <a:off x="179511" y="1484784"/>
            <a:ext cx="8792619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Картина 14" descr="see-logo.png"/>
          <p:cNvPicPr>
            <a:picLocks noChangeAspect="1"/>
          </p:cNvPicPr>
          <p:nvPr/>
        </p:nvPicPr>
        <p:blipFill>
          <a:blip r:embed="rId4" cstate="print"/>
          <a:srcRect r="-2394"/>
          <a:stretch>
            <a:fillRect/>
          </a:stretch>
        </p:blipFill>
        <p:spPr>
          <a:xfrm>
            <a:off x="107504" y="116632"/>
            <a:ext cx="2376264" cy="813255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1520" y="1052736"/>
          <a:ext cx="72008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864096"/>
                <a:gridCol w="1080120"/>
                <a:gridCol w="720080"/>
                <a:gridCol w="1152128"/>
                <a:gridCol w="136815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Concept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Market Data</a:t>
                      </a:r>
                      <a:endParaRPr lang="bg-BG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FEA</a:t>
                      </a:r>
                      <a:endParaRPr lang="bg-BG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Indices</a:t>
                      </a:r>
                      <a:endParaRPr lang="bg-BG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Upcoming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3970-C41D-4846-8A3F-CC235B9FDA40}" type="slidenum">
              <a:rPr lang="bg-BG" smtClean="0"/>
              <a:pPr/>
              <a:t>12</a:t>
            </a:fld>
            <a:endParaRPr lang="bg-BG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2237" t="7903" r="63375" b="75292"/>
          <a:stretch>
            <a:fillRect/>
          </a:stretch>
        </p:blipFill>
        <p:spPr bwMode="auto">
          <a:xfrm>
            <a:off x="0" y="0"/>
            <a:ext cx="9144000" cy="140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 descr="data:image/jpeg;base64,/9j/4AAQSkZJRgABAQAAAQABAAD/2wCEAAkGBxQSEhQUEhQUFhUXFRUVFxQVGBUYGBcUFBcXFxQXFhUYHCggGBolHBcUITEhJSkrLi4uFx8zODMsNygtLisBCgoKDg0OGhAQFywkHB8sLywwMCwsLDQsLCwsLCwsLCwsLDcsLCssLCwsLCwsLCwsLywsLCwtLCwsLCwsLCwsLP/AABEIALcBEwMBIgACEQEDEQH/xAAcAAEAAAcBAAAAAAAAAAAAAAAAAQIDBAUGBwj/xAA8EAACAQICCAQDBwMDBQEAAAAAAQIDEQQhBQYSMUFRYXEHEyKBMpGhFCNCUmJyscHR8GOC8TNDU3ODJf/EABkBAQEAAwEAAAAAAAAAAAAAAAABAgMEBf/EACMRAQEAAgEFAAIDAQAAAAAAAAABAgMRBBIhMUFhcRMyUSL/2gAMAwEAAhEDEQA/AO4gw+res2Gx9Pbw1RSt8UHlOD5Tg8133Pg2ZgAAAAAAAAAAAAAAAAAAAAAAAAAAAAAAAAAAAAAAAAAAQlJJNt2Szbe5Jb2wFwc/0l4l4aNWcYKrNJ2U4KOy7b3G8ldXvmAcvPuAx1ShUjUozlTqRzjODs178VzTyfE7XqV4w06kVT0h93UVkq0Itwmuc4rOEu1123HDGQiwj2LgsZTrQU6U4zg90oNST90VzytqrrXiMDUU6M2lf1QecJrlOPHvvXBnoTU3XKhpCHoexVSvOi3ml+aL/FG/HhxSCtlAAAAAAAAAAAAAAAAAAAAAAAAAAAAAAAAAAAGP0zpvD4SG3iKsKceF3nLpGKzk+iRyzWXxik7wwVPZW7zaqTl3jTWS7tvsB1vHY6nRg51qkKcFvlOSivm+JxzxC8Q1ib0MO35C+KWadV9b5qHTjx5HOtK6YrYme3XqzqS5ybdr8IrdFdEWLmRGUeO6IGK8wiBYhEIsjcyEyZkNH42cGpU5yhUg9qE4tqSfGzXT+pjblSErZgdn1K8Y09mlpFWeSWJgsn/7aa+H90cuiR1zC4mFSEZ05RnCSvGcWpRknxTWTR46qZP+DP6ra2YrAT2sPUai3eVKXqpz/dDn+pWfUg9Vg0rUfxHw+PtTl9ziP/FJ5Tdrt0pfi/a7Pfk1mbqFAAAAAAAAAAAAAAAAAAAAAAAAADRNcvE7DYLap0mq9dXWxB+iD/1Jrj+lXfO28DctI6QpYenKrWnGnCO+UnZdF1fTezkOtnjFKV6eAjsx3efUV5PrCm8o95X7I5zrLrNiMfU28RU2rfDBZQhfhCHDvm3xZiLkRe47H1K03UqzlUm98ptt/N8Ohb3KdyG0UViRkqkNoCNgQ2gBaRIkERQEUiZMgCiM43XYhCRFEJIgrRnazW9O6fJrNNM6Fq34tY3DxUKuziIL/wAl1Uty81b+8lJ9TnKJ4sD0tqt4i4PGtQ2vJrPJUqtltPlCe6XbJ9DcDx+p3N+1S8UMVhVGFZ/aKSytNvbiv01M79pX4ZoK9BAwOrGt2Fx8b0KnrSvKlP01I948V1V11M8AAAAAAAAAAAAAAAChjsbTowlUqzjCEVeUpNJL3YFcwusutOGwENrE1FFv4aazqT/bDe+7slxaOYa4eMM5bVPR8diO7z5q8n1hTeUe8rvojlWMxc6s5VKs5TnJ3lObbk+7ZBumunidicbenSvQoPLYi/XNf6k1w/Ssue0aG2GQCFyNyAKI3FyFyAEbkLhkrAqbQKVwBQ2ieLKUUToCqiJTTJrgTIiiTaG0BVuQuUHMmiBWTJlIp2I3AvcLi5QkpRlKMk7qUW4yi+cZLNPsdX1L8W5JwpY71RbUViFZSjfJOpHdJc5Kzy3M46mVIwcvSs3LJLm3kl8wPYYMfhKjjFRb3JK/ZWuatX0hOp8c21yTsn7LI1bds1+27Vquy+G418dTh8U4rpfP5LMxmI1iin6IOXVvZX8M1eVVIusLhHUvd2XTec16nLL068ekxn9qz+H1jg/ji49fiX0z+hkaekKUldVIfNGuR0ZHjd9y4p0Ix4Izx3Z/Uy6fX8rORx1N5bcf4/kuEzXpJEItr4ZNdmzKb79jC9NL6rYgYD7ZVX4vov7FtXxtf8/ySX1sW9Rj/lYzpM79jZ2zn/iTqfPSCc4V5qUIry6MmvJ2ltOTatdSle21wssmZPRunKvmOFZNxfwztnHpLg11/wAWdZtwzmc5jRs15a7xXlHF4eVOcqdSLjODcZRe+MlwZQudy8UNTViYefRj9/BcP+5BfgfXk/bc8uHSVt+XCzyaa3prmZNaBBgFEAwQYERcgLgCFgEwLqho+c4qUVk7/R2Bu+qOC28JTlbe6n0qTQCuaxZMkUWTU58wKpDbIVZWTK9CErRaySy2lZWs888ud+edwilcEsbv3v8AzyW5E7Vm1dO3J5ARjEniiS5MpATBEEyYCMTbfDLQ/wBp0hSTXppffz7U2the83D2uakju/g/oD7PhPPmrVMRafVUV/0l73lP/euQG6aTrbFKXN+ld5ZfRXfsa1NF3pjHbVTZWag7f7vxfLd8zE4mvbJb2ed1Ofdl+nq9Nr7dfN+pIwcp8WlnZGx4K0EYzB4dJb9+9/yyNTHRjkt5hJ2zn63S93M+L/GY9xty+pY4nSySvf8A45owWkKfmzjJuXpzVm1m+xPDCU5K04J/uz+VyW2s5jx6jKYbTcX+L/m9v6GYw2MUlc0uWglTUnQyu7uEndddmTzi+jy7F/o/F5cU1vi8mujQ54LjL7bftoklbgYGljOpd0MWzLvYfx8el+6aaLnC4jZtGXHKL6/lf9PlyLGnVKOmY+ZSnC7Tayayaks00+DTSZlhn23lht1d87a2CpG6sziXixqx5NT7TTXpm0qi5S3Rn77n1tzOnaoawfaYOFR/f08pr8y3KaX88n3Rfad0ZHEUpQkk0000+Ke9HoSyzmPIyxuN4ry6yBldYdESwtadKV8neLf4ov4X/R9UzElQbIESAAgCKAEUiKRUjEDs/hlo/a0bQlbe6/0r1UDZ/CPDf/k4b/7v54iq/wCoCuO6++F+JwG1Vp3r4ZXfmRXrpx/1YLcl+dZc9ncaA0e1zm2uvhDhsXtVMK1hqzzaivuZv9UF8L6x53aZB5xUiommZrWfU/F4CVsTRlGN7KrH1U5dprL2dn0MA4gV6EUk1JS6Wt73vu+vEhdNt57/AKfTPfy3dSnGq0VqE7NtPfzSf0YEakknkmlZNK9/rYLMjTi5TabTb3X2VdpWtd5c8t27oTV5vaSctr05u97O7yT7WKgkTIgiLdswNi1E1dePxcKTX3cfvKz5U4vON+cnaPu3wPQul8YqNJuNk/hgutssuSWfsa74Yas/YsInNWrVrVKl98Vb0U/9qef6pSIa2Y5SrwpJ/BHafefD5JP3Ne3LtwtbtGHfnJfShQw9opcd7fV7yyxmAk3faZe0J237itUxCe7/ABHmPXYerhsRHdNNdnf6MqQwUreqV2/ZGSVcmg0zKSHNSYbC8yvUpLlmUau0s4kfM2kXws7p5H/iJMXhI1FxUlukt66dV0ZZYzEOnm36bpN8r5Iu6Fe/EvC2sFiMZUoS2aqyb9M18L9+D6P6l/g9LRe5mQr04zi1JJp70zUsdoWpSnejLah+WW+PvxX1JxEtsbjRxvBZl1Ce0axo2hVe/wCSZsmEyW4xZNF0lXqYPFqtSyalfo7/ABRfOLR1bQmlqeKoxq03k8muMZL4ovt9VZmk61YRVINq1yXwowlbzqtnakoetPc5/gtye/PlfodmjP487qtf1N4q6t+dS86mrzhd2XFcV/bqupxFnqvFUVKLjLjked9e9C/ZcVNJeibco8k/xL639+h1OBrQIsJAQSJ1EnhA2jU7UjE6Ql91HYpJ2lXmnsLmorfOXRe7RBreHw8pyUYpyk3ZRim229ySWbfQ6lqf4RVKlqmObpQ3+TFrzJL9Ut0F0zfY6XqlqVhdHx+6htVbWlWnZzfNJ/gj0XvfebGVVto3AU8PShSowUKcFaMVeyW/jm823d8wXIAAACniKEZxcJxjKMlaUZJOLT3pp5NHMNcPBjD17zwUlh6m/wAt3dGT7b6ftdfpOpgDyDrJqvisBPYxVKULu0Z76c/2VFk+2/mkYVqx7Rx2Cp1oSp1oRqQkrShNKUWuqZx/XXwVT2qujZWe94ao8n0pVHnHtK66og4lCrzLiFuBDSWjatCpKlWpzp1I74TTTXXPeuTWTLaN0BeG3+GOrbxmKU5L7mg41JcpVL3pQ+a2n0jbia9T0HinRjX+zVvKlKMI1Nh7MpTygo803ZJ7m2le7PS+oWrEcBgqdBpOo/vK0vzVp22s+KWUV0iioYvHeVTlKe6Kcm+iV37nL/tjqVZVG85tt9L8OyyXsdC8R9EVqmGfkN7Ke1Ugt8orNW6Jq9v7HKME7NHNu5vh29NxPLcsJX4P6lw6ae4xMY3RNGrJO9zj4d8ZN0rLMpK6e8pxxbdlL5lZtDhlFV1dzTJZ1VzLKtBO9nmyzrUpRV830V2WRlzxGV8tTTjJbSkrNPkzD1aFXCO+c6P5t8oLlPmv1fPmT4LSifflxXdcDKrH3ye4z/DGefMW1HHRkk75PiTefmr873MfpDRyzlQtFvN038Eu35X2y6FDA4lNuLvGUd8Zb1y7rqjDtW3j2zlTFqlnb08f0349i4hjU1vMWq9+q49ehseqmqu2lOb+6u9mKfqduDfBLdzdi44XK8Rhs2zCc1T0foqpinZZQ/FN7l25vobxorRtPD01TpKyWb5yb3yb4suaVNRSjFJJZJLJInO7XqmH7eXu33ZfwsdIUPxL3/uc18TtBqtQlPJOCctptJJxV1dvcnmvc6wa7rpqlS0jhZYedou6nTqWu4VY/DK3FZtNcU33NtaHlpRK1Onf+PdmxYbUbGvEywioylVg7SlupqLfpqOo8lGSzXHerXTR2jUbw6oYG1SpatiPztemm+VKL3fuefa9iI03ULwplU2a2PThDJxw+6UuTqtZxX6VnztufZcNh404xhTjGEIpKMYpKKS3JJZJFQFUAAAAAAAAAAAAAYTWrVXDaQpeXiad2r7FSOVSm3xhPh2d0+KZqGrvgzg8NVVWrOpiNnOMKigqe1wcopeq3Ju3RnSgAQAAHBNf8fQpaQqwpQcYxaUpL4VUteaS4K7t3T4Hezg70eqtWrOau5VJyfdybZp3WSR09NhcsrwuNGY9SSd001vLqo+KMp4f6m0pTrVJpul8MY3aTk85Sy5ZfMn131dWGVN0G7Tk01N3UUkne6WfHI57rvHd8dU3SZdn1hFNSVr2ZTeImpWl2Uv7k2jMLCT9V2vzNtXfZbitpeKpJNfC8nfOz6Nmp1T1ytamO8t+u/O9nbu2XWG0rGe5proUNH1ZyjtKyhwbzv8AtX9f5LutoaE1tfBU37UbZ/uSyf8AmZU/MMVhKVbN+mXCccmv7rozHTlKi1Go00/hmtz6NcGUqeJlGWxUylwfB9nxL6hS2rqSuuTMi2e0IVOW5jSODVRKW6cfhl/R80ypo/Q9R1oRot7MpKLi1tRV2rtcrK7yN4wupVp3nUTinuSs3/b6lx15X00Z75j4yYjQ2qVWdOnUvC0ldpt3XtbM33R+EVKnGCztx5tu7ZWpU1GKjFWSSSXJLcTnXhrmLz9m3LPxQAGxqAAAAAAAAAAAAAAAAAAAAAAAAAAANUxupMJ1pTjUcIzltSgop+p5y2XfK/Zm1gxyxmXtnhnlhecao4TDRpQjCCtGKsl/nExutWi3iKDjD44vait13Zpxvwum/exmAW4yzhjMrLy5BgdCYly8vyaqs97jZLu5WX1zJ9eNU68cPGTe1FNOSWdnZpX6Z/P2OuEJRTTTV08mnuaNX8Eb71OThGh8Q1BRfDcXGM0vsWTfqe5ce9uX+dDpOldS8POFR0YKnVlF7DTezGfB7O5L2Oc4fUrFea3KjUcr5tvJtfreTRpuq4ujDfKuFFySbSkpWytxfC3E3jVfVWEKcnWppSnb05rZtd8Hk3f6F1qjq+8NFyqW8yStZZqEeV+L6mxm3Xq+1q39R3f84rPBaMpUf+nBJ7r5t27svADdJJ6cttvsABU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>
          <a:xfrm>
            <a:off x="7058104" y="260648"/>
            <a:ext cx="2085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Market Data</a:t>
            </a:r>
            <a:endParaRPr lang="bg-BG" sz="14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0080" t="25968" r="38114" b="641"/>
          <a:stretch>
            <a:fillRect/>
          </a:stretch>
        </p:blipFill>
        <p:spPr bwMode="auto">
          <a:xfrm>
            <a:off x="0" y="1052736"/>
            <a:ext cx="9144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7"/>
          <p:cNvSpPr/>
          <p:nvPr/>
        </p:nvSpPr>
        <p:spPr>
          <a:xfrm rot="10800000">
            <a:off x="0" y="134076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7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0"/>
          <a:stretch/>
        </p:blipFill>
        <p:spPr bwMode="auto">
          <a:xfrm>
            <a:off x="251520" y="1556792"/>
            <a:ext cx="856895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Картина 21" descr="see-logo.png"/>
          <p:cNvPicPr>
            <a:picLocks noChangeAspect="1"/>
          </p:cNvPicPr>
          <p:nvPr/>
        </p:nvPicPr>
        <p:blipFill>
          <a:blip r:embed="rId4" cstate="print"/>
          <a:srcRect r="-2394"/>
          <a:stretch>
            <a:fillRect/>
          </a:stretch>
        </p:blipFill>
        <p:spPr>
          <a:xfrm>
            <a:off x="107504" y="116632"/>
            <a:ext cx="2376264" cy="813255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51520" y="1052736"/>
          <a:ext cx="72008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864096"/>
                <a:gridCol w="1080120"/>
                <a:gridCol w="720080"/>
                <a:gridCol w="1152128"/>
                <a:gridCol w="136815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Concept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Market Data</a:t>
                      </a:r>
                      <a:endParaRPr lang="bg-BG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FEA</a:t>
                      </a:r>
                      <a:endParaRPr lang="bg-BG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Indices</a:t>
                      </a:r>
                      <a:endParaRPr lang="bg-BG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Upcoming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онтейнер за номер н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23970-C41D-4846-8A3F-CC235B9FDA40}" type="slidenum">
              <a:rPr lang="bg-BG" smtClean="0"/>
              <a:pPr/>
              <a:t>13</a:t>
            </a:fld>
            <a:endParaRPr lang="bg-BG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22237" t="7903" r="63375" b="75292"/>
          <a:stretch>
            <a:fillRect/>
          </a:stretch>
        </p:blipFill>
        <p:spPr bwMode="auto">
          <a:xfrm>
            <a:off x="0" y="0"/>
            <a:ext cx="9144000" cy="140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авоъгълник 23"/>
          <p:cNvSpPr/>
          <p:nvPr/>
        </p:nvSpPr>
        <p:spPr>
          <a:xfrm>
            <a:off x="7058104" y="260648"/>
            <a:ext cx="2085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Trade Overview</a:t>
            </a:r>
            <a:endParaRPr lang="bg-BG" sz="14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40080" t="25968" r="38114" b="641"/>
          <a:stretch>
            <a:fillRect/>
          </a:stretch>
        </p:blipFill>
        <p:spPr bwMode="auto">
          <a:xfrm>
            <a:off x="0" y="1052736"/>
            <a:ext cx="9144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4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47"/>
          <p:cNvSpPr/>
          <p:nvPr/>
        </p:nvSpPr>
        <p:spPr>
          <a:xfrm rot="10800000">
            <a:off x="0" y="134076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11561" y="1988840"/>
          <a:ext cx="7848871" cy="36068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66788"/>
                <a:gridCol w="2840544"/>
                <a:gridCol w="25415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Index 1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Index 1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Free-float Market Cap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Equally weighted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/ 3 / 2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/ 3 / 2 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Currency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Calculation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Daily (1 minute)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Daily (1 minute)</a:t>
                      </a:r>
                      <a:endParaRPr lang="bg-BG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r>
                        <a:rPr lang="en-US" baseline="0" dirty="0" smtClean="0"/>
                        <a:t> used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Last Price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Last Price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Starting value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Rebalancing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&amp; September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March &amp; September</a:t>
                      </a:r>
                      <a:endParaRPr lang="bg-BG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Free float adjustment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March, June, September, December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March, June, September, December 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Картина 13" descr="see-logo.png"/>
          <p:cNvPicPr>
            <a:picLocks noChangeAspect="1"/>
          </p:cNvPicPr>
          <p:nvPr/>
        </p:nvPicPr>
        <p:blipFill>
          <a:blip r:embed="rId3" cstate="print"/>
          <a:srcRect r="-2394"/>
          <a:stretch>
            <a:fillRect/>
          </a:stretch>
        </p:blipFill>
        <p:spPr>
          <a:xfrm>
            <a:off x="107504" y="116632"/>
            <a:ext cx="2376264" cy="813255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1520" y="1052736"/>
          <a:ext cx="72008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864096"/>
                <a:gridCol w="1080120"/>
                <a:gridCol w="720080"/>
                <a:gridCol w="1152128"/>
                <a:gridCol w="136815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Concept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Market Data</a:t>
                      </a:r>
                      <a:endParaRPr lang="bg-BG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FEA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Indices</a:t>
                      </a:r>
                      <a:endParaRPr lang="bg-BG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Upcoming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иране 18"/>
          <p:cNvGrpSpPr/>
          <p:nvPr/>
        </p:nvGrpSpPr>
        <p:grpSpPr>
          <a:xfrm>
            <a:off x="611560" y="1709600"/>
            <a:ext cx="7920880" cy="4599720"/>
            <a:chOff x="467544" y="1707654"/>
            <a:chExt cx="6758801" cy="3581650"/>
          </a:xfrm>
        </p:grpSpPr>
        <p:pic>
          <p:nvPicPr>
            <p:cNvPr id="20" name="Picture 4" descr="http://www.conceptdraw.com/How-To-Guide/picture/geo-map-europe-croatia/Geo-map-europe-croatia-contour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7544" y="1858516"/>
              <a:ext cx="2653681" cy="2664296"/>
            </a:xfrm>
            <a:prstGeom prst="rect">
              <a:avLst/>
            </a:prstGeom>
            <a:noFill/>
          </p:spPr>
        </p:pic>
        <p:pic>
          <p:nvPicPr>
            <p:cNvPr id="21" name="Picture 10" descr="http://www.conceptdraw.com/How-To-Guide/picture/geo-map-europe-slovenia/Geo-map-europe-slovenia-contour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1341" y="1707654"/>
              <a:ext cx="1350896" cy="971521"/>
            </a:xfrm>
            <a:prstGeom prst="rect">
              <a:avLst/>
            </a:prstGeom>
            <a:noFill/>
          </p:spPr>
        </p:pic>
        <p:pic>
          <p:nvPicPr>
            <p:cNvPr id="22" name="Picture 16" descr="http://www.conceptdraw.com/How-To-Guide/picture/geo-map-europe-serbia/Geo-map-europe-serbia-contour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17376" y="1980048"/>
              <a:ext cx="2088232" cy="2683637"/>
            </a:xfrm>
            <a:prstGeom prst="rect">
              <a:avLst/>
            </a:prstGeom>
            <a:noFill/>
          </p:spPr>
        </p:pic>
        <p:pic>
          <p:nvPicPr>
            <p:cNvPr id="23" name="Picture 20" descr="http://www.conceptdraw.com/How-To-Guide/picture/geo-map-europe-bulgaria/Geo-map-europe-bulgaria-contour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10345" y="2977697"/>
              <a:ext cx="2916000" cy="1944001"/>
            </a:xfrm>
            <a:prstGeom prst="rect">
              <a:avLst/>
            </a:prstGeom>
            <a:noFill/>
          </p:spPr>
        </p:pic>
        <p:pic>
          <p:nvPicPr>
            <p:cNvPr id="24" name="Picture 22" descr="http://www.conceptdraw.com/How-To-Guide/picture/geo-map-europe-macedonia/Geo-map-europe-macedonia-contour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699112" y="4284304"/>
              <a:ext cx="1152128" cy="1005000"/>
            </a:xfrm>
            <a:prstGeom prst="rect">
              <a:avLst/>
            </a:prstGeom>
            <a:noFill/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 l="22237" t="7903" r="63375" b="75292"/>
          <a:stretch>
            <a:fillRect/>
          </a:stretch>
        </p:blipFill>
        <p:spPr bwMode="auto">
          <a:xfrm>
            <a:off x="0" y="0"/>
            <a:ext cx="9144000" cy="140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 l="40080" t="25968" r="38114" b="641"/>
          <a:stretch>
            <a:fillRect/>
          </a:stretch>
        </p:blipFill>
        <p:spPr bwMode="auto">
          <a:xfrm>
            <a:off x="0" y="1052736"/>
            <a:ext cx="9144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r">
              <a:buNone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Thank you!</a:t>
            </a:r>
          </a:p>
        </p:txBody>
      </p:sp>
      <p:sp>
        <p:nvSpPr>
          <p:cNvPr id="11" name="Контейнер за номер на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323970-C41D-4846-8A3F-CC235B9FDA40}" type="slidenum">
              <a:rPr lang="bg-BG" smtClean="0"/>
              <a:pPr/>
              <a:t>14</a:t>
            </a:fld>
            <a:endParaRPr lang="bg-BG"/>
          </a:p>
        </p:txBody>
      </p:sp>
      <p:sp>
        <p:nvSpPr>
          <p:cNvPr id="13" name="Правоъгълник 12"/>
          <p:cNvSpPr/>
          <p:nvPr/>
        </p:nvSpPr>
        <p:spPr>
          <a:xfrm>
            <a:off x="7058104" y="260648"/>
            <a:ext cx="2085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Trade Overview</a:t>
            </a:r>
            <a:endParaRPr lang="bg-BG" sz="14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4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47"/>
          <p:cNvSpPr/>
          <p:nvPr/>
        </p:nvSpPr>
        <p:spPr>
          <a:xfrm rot="10800000">
            <a:off x="0" y="134076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Картина 16" descr="see-logo.png"/>
          <p:cNvPicPr>
            <a:picLocks noChangeAspect="1"/>
          </p:cNvPicPr>
          <p:nvPr/>
        </p:nvPicPr>
        <p:blipFill>
          <a:blip r:embed="rId8" cstate="print"/>
          <a:srcRect r="-2394"/>
          <a:stretch>
            <a:fillRect/>
          </a:stretch>
        </p:blipFill>
        <p:spPr>
          <a:xfrm>
            <a:off x="107504" y="116632"/>
            <a:ext cx="2376264" cy="813255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rcRect l="1308" t="7903" r="89536" b="76290"/>
          <a:stretch>
            <a:fillRect/>
          </a:stretch>
        </p:blipFill>
        <p:spPr bwMode="auto">
          <a:xfrm>
            <a:off x="2123729" y="2924945"/>
            <a:ext cx="987538" cy="9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rcRect l="10464" t="12419" r="77441" b="77419"/>
          <a:stretch>
            <a:fillRect/>
          </a:stretch>
        </p:blipFill>
        <p:spPr bwMode="auto">
          <a:xfrm>
            <a:off x="2483768" y="3789040"/>
            <a:ext cx="11836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 l="22237" t="7903" r="63375" b="75292"/>
          <a:stretch>
            <a:fillRect/>
          </a:stretch>
        </p:blipFill>
        <p:spPr bwMode="auto">
          <a:xfrm>
            <a:off x="0" y="0"/>
            <a:ext cx="9144000" cy="140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аво съединение 8"/>
          <p:cNvCxnSpPr/>
          <p:nvPr/>
        </p:nvCxnSpPr>
        <p:spPr>
          <a:xfrm flipH="1" flipV="1">
            <a:off x="1835696" y="3212976"/>
            <a:ext cx="1672" cy="1584176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аво съединение 9"/>
          <p:cNvCxnSpPr/>
          <p:nvPr/>
        </p:nvCxnSpPr>
        <p:spPr>
          <a:xfrm flipV="1">
            <a:off x="899592" y="4725144"/>
            <a:ext cx="1" cy="28803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иране 10"/>
          <p:cNvGrpSpPr/>
          <p:nvPr/>
        </p:nvGrpSpPr>
        <p:grpSpPr>
          <a:xfrm>
            <a:off x="378473" y="3127796"/>
            <a:ext cx="1025175" cy="1525340"/>
            <a:chOff x="404665" y="2541044"/>
            <a:chExt cx="1959454" cy="3105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04665" y="4736977"/>
              <a:ext cx="1522656" cy="909223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Картина 12" descr="bfb-logo-bg_tranceparen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375" y="2541044"/>
              <a:ext cx="1950744" cy="6792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Групиране 38"/>
            <p:cNvGrpSpPr/>
            <p:nvPr/>
          </p:nvGrpSpPr>
          <p:grpSpPr>
            <a:xfrm>
              <a:off x="551006" y="3273981"/>
              <a:ext cx="1174548" cy="1135553"/>
              <a:chOff x="405444" y="5845413"/>
              <a:chExt cx="1468185" cy="1277497"/>
            </a:xfrm>
          </p:grpSpPr>
          <p:pic>
            <p:nvPicPr>
              <p:cNvPr id="15" name="Picture 2" descr="C:\Users\ilio\AppData\Roaming\Skype\trolagorn\media_messaging\media_cache\^6A35F4BEFA7B3FE538439CC5A410470FBA73B26038A9370CCC^pimgpsh_fullsize_distr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23529"/>
              <a:stretch>
                <a:fillRect/>
              </a:stretch>
            </p:blipFill>
            <p:spPr bwMode="auto">
              <a:xfrm>
                <a:off x="405444" y="5845413"/>
                <a:ext cx="1402361" cy="936103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Picture 2" descr="http://www.mse.mk/images/mse-logo-text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10000"/>
              </a:blip>
              <a:srcRect r="30769"/>
              <a:stretch>
                <a:fillRect/>
              </a:stretch>
            </p:blipFill>
            <p:spPr bwMode="auto">
              <a:xfrm>
                <a:off x="577484" y="6834879"/>
                <a:ext cx="1296145" cy="288031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18" name="Право съединение 17"/>
          <p:cNvCxnSpPr/>
          <p:nvPr/>
        </p:nvCxnSpPr>
        <p:spPr>
          <a:xfrm flipV="1">
            <a:off x="3995936" y="3789040"/>
            <a:ext cx="0" cy="432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аво съединение 18"/>
          <p:cNvCxnSpPr/>
          <p:nvPr/>
        </p:nvCxnSpPr>
        <p:spPr>
          <a:xfrm>
            <a:off x="5076056" y="4509120"/>
            <a:ext cx="0" cy="21602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авоъгълник 20"/>
          <p:cNvSpPr/>
          <p:nvPr/>
        </p:nvSpPr>
        <p:spPr>
          <a:xfrm>
            <a:off x="611560" y="5013176"/>
            <a:ext cx="671686" cy="41528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April 2014</a:t>
            </a:r>
            <a:endParaRPr lang="bg-BG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2" name="Правоъгълник 21"/>
          <p:cNvSpPr/>
          <p:nvPr/>
        </p:nvSpPr>
        <p:spPr>
          <a:xfrm>
            <a:off x="3491880" y="4221088"/>
            <a:ext cx="961504" cy="41528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ln w="3175">
                  <a:noFill/>
                </a:ln>
                <a:solidFill>
                  <a:schemeClr val="bg1"/>
                </a:solidFill>
              </a:rPr>
              <a:t>Febr</a:t>
            </a:r>
            <a:r>
              <a:rPr lang="bg-BG" sz="1200" b="1" dirty="0" smtClean="0">
                <a:ln w="3175">
                  <a:noFill/>
                </a:ln>
                <a:solidFill>
                  <a:schemeClr val="bg1"/>
                </a:solidFill>
              </a:rPr>
              <a:t>. – </a:t>
            </a:r>
            <a:r>
              <a:rPr 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Apr</a:t>
            </a:r>
            <a:r>
              <a:rPr lang="bg-BG" sz="1200" b="1" dirty="0" smtClean="0">
                <a:ln w="3175">
                  <a:noFill/>
                </a:ln>
                <a:solidFill>
                  <a:schemeClr val="bg1"/>
                </a:solidFill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201</a:t>
            </a:r>
            <a:r>
              <a:rPr lang="bg-BG" sz="1200" b="1" dirty="0" smtClean="0">
                <a:ln w="3175">
                  <a:noFill/>
                </a:ln>
                <a:solidFill>
                  <a:schemeClr val="bg1"/>
                </a:solidFill>
              </a:rPr>
              <a:t>5</a:t>
            </a:r>
            <a:endParaRPr lang="bg-BG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Правоъгълник 22"/>
          <p:cNvSpPr/>
          <p:nvPr/>
        </p:nvSpPr>
        <p:spPr>
          <a:xfrm>
            <a:off x="2385384" y="4437112"/>
            <a:ext cx="864096" cy="41528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July </a:t>
            </a:r>
            <a:r>
              <a:rPr lang="bg-BG" sz="1200" b="1" dirty="0" smtClean="0">
                <a:ln w="3175">
                  <a:noFill/>
                </a:ln>
                <a:solidFill>
                  <a:schemeClr val="bg1"/>
                </a:solidFill>
              </a:rPr>
              <a:t>– </a:t>
            </a:r>
            <a:r>
              <a:rPr 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Dec.</a:t>
            </a:r>
            <a:r>
              <a:rPr lang="bg-BG" sz="1200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2014</a:t>
            </a:r>
            <a:endParaRPr lang="bg-BG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4" name="Правоъгълник 23"/>
          <p:cNvSpPr/>
          <p:nvPr/>
        </p:nvSpPr>
        <p:spPr>
          <a:xfrm>
            <a:off x="1575712" y="4797152"/>
            <a:ext cx="540000" cy="41528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July</a:t>
            </a:r>
            <a:endParaRPr lang="bg-BG" sz="1200" b="1" dirty="0" smtClean="0">
              <a:ln w="3175">
                <a:noFill/>
              </a:ln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2014</a:t>
            </a:r>
            <a:endParaRPr lang="bg-BG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5" name="Правоъгълник 24"/>
          <p:cNvSpPr/>
          <p:nvPr/>
        </p:nvSpPr>
        <p:spPr>
          <a:xfrm>
            <a:off x="5580112" y="3861048"/>
            <a:ext cx="876796" cy="41528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Apr</a:t>
            </a:r>
            <a:r>
              <a:rPr lang="bg-BG" sz="1200" b="1" dirty="0" smtClean="0">
                <a:ln w="3175">
                  <a:noFill/>
                </a:ln>
                <a:solidFill>
                  <a:schemeClr val="bg1"/>
                </a:solidFill>
              </a:rPr>
              <a:t>. – </a:t>
            </a:r>
            <a:r>
              <a:rPr 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Dec</a:t>
            </a:r>
            <a:r>
              <a:rPr lang="bg-BG" sz="1200" b="1" dirty="0" smtClean="0">
                <a:ln w="3175">
                  <a:noFill/>
                </a:ln>
                <a:solidFill>
                  <a:schemeClr val="bg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201</a:t>
            </a:r>
            <a:r>
              <a:rPr lang="bg-BG" sz="1200" b="1" dirty="0" smtClean="0">
                <a:ln w="3175">
                  <a:noFill/>
                </a:ln>
                <a:solidFill>
                  <a:schemeClr val="bg1"/>
                </a:solidFill>
              </a:rPr>
              <a:t>5</a:t>
            </a:r>
            <a:endParaRPr lang="bg-BG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6" name="Правоъгълник 25"/>
          <p:cNvSpPr/>
          <p:nvPr/>
        </p:nvSpPr>
        <p:spPr>
          <a:xfrm>
            <a:off x="4644008" y="4077072"/>
            <a:ext cx="783704" cy="41528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n w="3175">
                  <a:noFill/>
                </a:ln>
                <a:solidFill>
                  <a:schemeClr val="bg1"/>
                </a:solidFill>
              </a:rPr>
              <a:t>April 201</a:t>
            </a:r>
            <a:r>
              <a:rPr lang="bg-BG" sz="1200" b="1" dirty="0" smtClean="0">
                <a:ln w="3175">
                  <a:noFill/>
                </a:ln>
                <a:solidFill>
                  <a:schemeClr val="bg1"/>
                </a:solidFill>
              </a:rPr>
              <a:t>5</a:t>
            </a:r>
            <a:endParaRPr lang="bg-BG" sz="10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7" name="Правоъгълник 26"/>
          <p:cNvSpPr/>
          <p:nvPr/>
        </p:nvSpPr>
        <p:spPr>
          <a:xfrm>
            <a:off x="6660232" y="3645024"/>
            <a:ext cx="910704" cy="415280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Dec - Mar</a:t>
            </a:r>
            <a:endParaRPr lang="bg-BG" sz="1200" b="1" dirty="0" smtClean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201</a:t>
            </a:r>
            <a:r>
              <a:rPr lang="bg-BG" sz="12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bg-BG" sz="1000" b="1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Правоъгълник 27"/>
          <p:cNvSpPr/>
          <p:nvPr/>
        </p:nvSpPr>
        <p:spPr>
          <a:xfrm>
            <a:off x="7740352" y="3356992"/>
            <a:ext cx="720080" cy="415280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March</a:t>
            </a:r>
            <a:endParaRPr lang="bg-BG" sz="1200" b="1" dirty="0" smtClean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201</a:t>
            </a:r>
            <a:r>
              <a:rPr lang="bg-BG" sz="12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bg-BG" sz="1000" b="1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Правоъгълник 22"/>
          <p:cNvSpPr>
            <a:spLocks noChangeArrowheads="1"/>
          </p:cNvSpPr>
          <p:nvPr/>
        </p:nvSpPr>
        <p:spPr bwMode="auto">
          <a:xfrm>
            <a:off x="2086888" y="5157192"/>
            <a:ext cx="1440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Selection of project manager and development of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</a:rPr>
              <a:t>ToR</a:t>
            </a:r>
            <a:endParaRPr lang="bg-BG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Правоъгълник 22"/>
          <p:cNvSpPr>
            <a:spLocks noChangeArrowheads="1"/>
          </p:cNvSpPr>
          <p:nvPr/>
        </p:nvSpPr>
        <p:spPr bwMode="auto">
          <a:xfrm>
            <a:off x="539552" y="1484784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Signing the grant agreement between EBRD and SEE Link for financing the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SEE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Link</a:t>
            </a:r>
            <a:r>
              <a:rPr lang="bg-BG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Project</a:t>
            </a:r>
            <a:endParaRPr lang="bg-BG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Правоъгълник 22"/>
          <p:cNvSpPr>
            <a:spLocks noChangeArrowheads="1"/>
          </p:cNvSpPr>
          <p:nvPr/>
        </p:nvSpPr>
        <p:spPr bwMode="auto">
          <a:xfrm>
            <a:off x="3265392" y="3140968"/>
            <a:ext cx="1440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Tender for selection of developer of the project</a:t>
            </a:r>
            <a:endParaRPr lang="bg-BG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2" name="Право съединение 31"/>
          <p:cNvCxnSpPr/>
          <p:nvPr/>
        </p:nvCxnSpPr>
        <p:spPr>
          <a:xfrm>
            <a:off x="2808640" y="4869160"/>
            <a:ext cx="0" cy="252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авоъгълник 22"/>
          <p:cNvSpPr>
            <a:spLocks noChangeArrowheads="1"/>
          </p:cNvSpPr>
          <p:nvPr/>
        </p:nvSpPr>
        <p:spPr bwMode="auto">
          <a:xfrm>
            <a:off x="4401608" y="4830251"/>
            <a:ext cx="1440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Selecting</a:t>
            </a:r>
            <a:r>
              <a:rPr lang="bg-BG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Evolve DD, Ljubljana </a:t>
            </a:r>
            <a:r>
              <a:rPr lang="bg-BG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и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NeoCom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AD, Skopje</a:t>
            </a:r>
            <a:r>
              <a:rPr lang="bg-BG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for Project Developer</a:t>
            </a:r>
            <a:endParaRPr lang="bg-BG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4" name="Право съединение 33"/>
          <p:cNvCxnSpPr/>
          <p:nvPr/>
        </p:nvCxnSpPr>
        <p:spPr>
          <a:xfrm>
            <a:off x="899592" y="5445224"/>
            <a:ext cx="0" cy="216000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авоъгълник 22"/>
          <p:cNvSpPr>
            <a:spLocks noChangeArrowheads="1"/>
          </p:cNvSpPr>
          <p:nvPr/>
        </p:nvSpPr>
        <p:spPr bwMode="auto">
          <a:xfrm>
            <a:off x="5292080" y="2636912"/>
            <a:ext cx="1440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System for order routing Development</a:t>
            </a:r>
            <a:endParaRPr lang="bg-BG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7" name="Правоъгълник 22"/>
          <p:cNvSpPr>
            <a:spLocks noChangeArrowheads="1"/>
          </p:cNvSpPr>
          <p:nvPr/>
        </p:nvSpPr>
        <p:spPr bwMode="auto">
          <a:xfrm>
            <a:off x="6523336" y="4453024"/>
            <a:ext cx="11521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System testing by the participating exchanges’ members &amp; launching SEE Link’s web-site</a:t>
            </a:r>
            <a:endParaRPr lang="bg-BG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8" name="Право съединение 37"/>
          <p:cNvCxnSpPr/>
          <p:nvPr/>
        </p:nvCxnSpPr>
        <p:spPr>
          <a:xfrm>
            <a:off x="7092280" y="4077072"/>
            <a:ext cx="0" cy="3600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авоъгълник 22"/>
          <p:cNvSpPr>
            <a:spLocks noChangeArrowheads="1"/>
          </p:cNvSpPr>
          <p:nvPr/>
        </p:nvSpPr>
        <p:spPr bwMode="auto">
          <a:xfrm>
            <a:off x="395536" y="5661248"/>
            <a:ext cx="1124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Establishment of SEE LINK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d.o.o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bg-BG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40" name="Право съединение 39"/>
          <p:cNvCxnSpPr/>
          <p:nvPr/>
        </p:nvCxnSpPr>
        <p:spPr>
          <a:xfrm flipV="1">
            <a:off x="8028384" y="2996952"/>
            <a:ext cx="0" cy="2880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авоъгълник 22"/>
          <p:cNvSpPr>
            <a:spLocks noChangeArrowheads="1"/>
          </p:cNvSpPr>
          <p:nvPr/>
        </p:nvSpPr>
        <p:spPr bwMode="auto">
          <a:xfrm>
            <a:off x="7524328" y="2492896"/>
            <a:ext cx="1037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System 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go-live!</a:t>
            </a:r>
            <a:endParaRPr lang="bg-BG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2" name="Picture 2" descr="DSC_3257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4427984" y="5661248"/>
            <a:ext cx="1407902" cy="936104"/>
          </a:xfrm>
          <a:prstGeom prst="rect">
            <a:avLst/>
          </a:prstGeom>
          <a:noFill/>
        </p:spPr>
      </p:pic>
      <p:pic>
        <p:nvPicPr>
          <p:cNvPr id="43" name="Picture 4" descr="http://www.see-link.net/wp-content/uploads/2015/02/invitation-to-tender.png"/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3491880" y="2420888"/>
            <a:ext cx="864096" cy="691277"/>
          </a:xfrm>
          <a:prstGeom prst="rect">
            <a:avLst/>
          </a:prstGeom>
          <a:noFill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 l="8889" r="6667"/>
          <a:stretch>
            <a:fillRect/>
          </a:stretch>
        </p:blipFill>
        <p:spPr bwMode="auto">
          <a:xfrm>
            <a:off x="971600" y="2132856"/>
            <a:ext cx="176807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Закръглен правоъгълник 55"/>
          <p:cNvSpPr/>
          <p:nvPr/>
        </p:nvSpPr>
        <p:spPr>
          <a:xfrm>
            <a:off x="2699792" y="764704"/>
            <a:ext cx="6120680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7" name="Правоъгълник 56"/>
          <p:cNvSpPr/>
          <p:nvPr/>
        </p:nvSpPr>
        <p:spPr>
          <a:xfrm>
            <a:off x="6948264" y="260648"/>
            <a:ext cx="2048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Historical Milestones</a:t>
            </a:r>
            <a:endParaRPr lang="bg-BG" sz="14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7" name="Контейнер за номер на слайда 8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323970-C41D-4846-8A3F-CC235B9FDA40}" type="slidenum">
              <a:rPr lang="bg-BG" smtClean="0"/>
              <a:pPr/>
              <a:t>2</a:t>
            </a:fld>
            <a:endParaRPr lang="bg-BG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 l="40080" t="25968" r="38114" b="641"/>
          <a:stretch>
            <a:fillRect/>
          </a:stretch>
        </p:blipFill>
        <p:spPr bwMode="auto">
          <a:xfrm>
            <a:off x="0" y="1052736"/>
            <a:ext cx="9144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Право съединение 17"/>
          <p:cNvCxnSpPr/>
          <p:nvPr/>
        </p:nvCxnSpPr>
        <p:spPr>
          <a:xfrm flipV="1">
            <a:off x="6012160" y="3429000"/>
            <a:ext cx="0" cy="432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Картина 41" descr="see-logo.png"/>
          <p:cNvPicPr>
            <a:picLocks noChangeAspect="1"/>
          </p:cNvPicPr>
          <p:nvPr/>
        </p:nvPicPr>
        <p:blipFill>
          <a:blip r:embed="rId10" cstate="print"/>
          <a:srcRect r="63725"/>
          <a:stretch>
            <a:fillRect/>
          </a:stretch>
        </p:blipFill>
        <p:spPr>
          <a:xfrm>
            <a:off x="7748352" y="1449352"/>
            <a:ext cx="596312" cy="576064"/>
          </a:xfrm>
          <a:prstGeom prst="rect">
            <a:avLst/>
          </a:prstGeom>
        </p:spPr>
      </p:pic>
      <p:pic>
        <p:nvPicPr>
          <p:cNvPr id="55" name="Картина 51" descr="see-logo.png"/>
          <p:cNvPicPr>
            <a:picLocks noChangeAspect="1"/>
          </p:cNvPicPr>
          <p:nvPr/>
        </p:nvPicPr>
        <p:blipFill>
          <a:blip r:embed="rId10" cstate="print"/>
          <a:srcRect l="42794"/>
          <a:stretch>
            <a:fillRect/>
          </a:stretch>
        </p:blipFill>
        <p:spPr>
          <a:xfrm>
            <a:off x="7596336" y="1916832"/>
            <a:ext cx="940398" cy="576064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rot="10800000">
            <a:off x="0" y="134076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Картина 48" descr="see-logo.png"/>
          <p:cNvPicPr>
            <a:picLocks noChangeAspect="1"/>
          </p:cNvPicPr>
          <p:nvPr/>
        </p:nvPicPr>
        <p:blipFill>
          <a:blip r:embed="rId10" cstate="print"/>
          <a:srcRect r="-2394"/>
          <a:stretch>
            <a:fillRect/>
          </a:stretch>
        </p:blipFill>
        <p:spPr>
          <a:xfrm>
            <a:off x="107504" y="116632"/>
            <a:ext cx="2376264" cy="813255"/>
          </a:xfrm>
          <a:prstGeom prst="rect">
            <a:avLst/>
          </a:prstGeom>
        </p:spPr>
      </p:pic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251520" y="1052736"/>
          <a:ext cx="72008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864096"/>
                <a:gridCol w="1152128"/>
                <a:gridCol w="648072"/>
                <a:gridCol w="1152128"/>
                <a:gridCol w="136815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bg-BG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Concept</a:t>
                      </a:r>
                      <a:endParaRPr lang="bg-BG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Market Data</a:t>
                      </a:r>
                      <a:endParaRPr lang="bg-BG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FEA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Indices</a:t>
                      </a:r>
                      <a:endParaRPr lang="bg-BG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Upcoming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2237" t="7903" r="63375" b="75292"/>
          <a:stretch>
            <a:fillRect/>
          </a:stretch>
        </p:blipFill>
        <p:spPr bwMode="auto">
          <a:xfrm>
            <a:off x="0" y="0"/>
            <a:ext cx="9144000" cy="140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авоъгълник 8"/>
          <p:cNvSpPr/>
          <p:nvPr/>
        </p:nvSpPr>
        <p:spPr>
          <a:xfrm>
            <a:off x="7308304" y="260648"/>
            <a:ext cx="1760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For the Exchanges</a:t>
            </a:r>
            <a:endParaRPr lang="bg-BG" sz="14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323970-C41D-4846-8A3F-CC235B9FDA40}" type="slidenum">
              <a:rPr lang="bg-BG" smtClean="0"/>
              <a:pPr/>
              <a:t>3</a:t>
            </a:fld>
            <a:endParaRPr lang="bg-BG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40080" t="25968" r="38114" b="641"/>
          <a:stretch>
            <a:fillRect/>
          </a:stretch>
        </p:blipFill>
        <p:spPr bwMode="auto">
          <a:xfrm>
            <a:off x="0" y="1052736"/>
            <a:ext cx="9144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Diagram 14"/>
          <p:cNvGraphicFramePr/>
          <p:nvPr/>
        </p:nvGraphicFramePr>
        <p:xfrm>
          <a:off x="899592" y="1628800"/>
          <a:ext cx="7248128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Картина 41" descr="see-logo.png"/>
          <p:cNvPicPr>
            <a:picLocks noChangeAspect="1"/>
          </p:cNvPicPr>
          <p:nvPr/>
        </p:nvPicPr>
        <p:blipFill>
          <a:blip r:embed="rId8" cstate="print"/>
          <a:srcRect r="63725"/>
          <a:stretch>
            <a:fillRect/>
          </a:stretch>
        </p:blipFill>
        <p:spPr>
          <a:xfrm>
            <a:off x="3779912" y="4077072"/>
            <a:ext cx="1556128" cy="1503289"/>
          </a:xfrm>
          <a:prstGeom prst="rect">
            <a:avLst/>
          </a:prstGeom>
        </p:spPr>
      </p:pic>
      <p:pic>
        <p:nvPicPr>
          <p:cNvPr id="18" name="Картина 51" descr="see-logo.png"/>
          <p:cNvPicPr>
            <a:picLocks noChangeAspect="1"/>
          </p:cNvPicPr>
          <p:nvPr/>
        </p:nvPicPr>
        <p:blipFill>
          <a:blip r:embed="rId8" cstate="print"/>
          <a:srcRect l="42794"/>
          <a:stretch>
            <a:fillRect/>
          </a:stretch>
        </p:blipFill>
        <p:spPr>
          <a:xfrm>
            <a:off x="3563888" y="5301208"/>
            <a:ext cx="2044047" cy="12521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0800000">
            <a:off x="0" y="134076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Картина 15" descr="see-logo.png"/>
          <p:cNvPicPr>
            <a:picLocks noChangeAspect="1"/>
          </p:cNvPicPr>
          <p:nvPr/>
        </p:nvPicPr>
        <p:blipFill>
          <a:blip r:embed="rId8" cstate="print"/>
          <a:srcRect r="-2394"/>
          <a:stretch>
            <a:fillRect/>
          </a:stretch>
        </p:blipFill>
        <p:spPr>
          <a:xfrm>
            <a:off x="107504" y="116632"/>
            <a:ext cx="2376264" cy="813255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1520" y="1052736"/>
          <a:ext cx="72008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864096"/>
                <a:gridCol w="1152128"/>
                <a:gridCol w="648072"/>
                <a:gridCol w="1152128"/>
                <a:gridCol w="136815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endParaRPr lang="bg-BG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Concept</a:t>
                      </a:r>
                      <a:endParaRPr lang="bg-BG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Market Data</a:t>
                      </a:r>
                      <a:endParaRPr lang="bg-BG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FEA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Indices</a:t>
                      </a:r>
                      <a:endParaRPr lang="bg-BG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Upcoming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2237" t="7903" r="63375" b="75292"/>
          <a:stretch>
            <a:fillRect/>
          </a:stretch>
        </p:blipFill>
        <p:spPr bwMode="auto">
          <a:xfrm>
            <a:off x="0" y="0"/>
            <a:ext cx="9144000" cy="140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/>
          <a:srcRect l="40080" t="25968" r="38114" b="641"/>
          <a:stretch>
            <a:fillRect/>
          </a:stretch>
        </p:blipFill>
        <p:spPr bwMode="auto">
          <a:xfrm>
            <a:off x="0" y="1052736"/>
            <a:ext cx="9144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Oval 68"/>
          <p:cNvSpPr/>
          <p:nvPr/>
        </p:nvSpPr>
        <p:spPr>
          <a:xfrm>
            <a:off x="3347864" y="1700808"/>
            <a:ext cx="2520280" cy="576064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www.see-link.net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 descr="data:image/jpeg;base64,/9j/4AAQSkZJRgABAQAAAQABAAD/2wCEAAkGBxQSEhQUEhQUFhUXFRUVFxQVGBUYGBcUFBcXFxQXFhUYHCggGBolHBcUITEhJSkrLi4uFx8zODMsNygtLisBCgoKDg0OGhAQFywkHB8sLywwMCwsLDQsLCwsLCwsLCwsLDcsLCssLCwsLCwsLCwsLywsLCwtLCwsLCwsLCwsLP/AABEIALcBEwMBIgACEQEDEQH/xAAcAAEAAAcBAAAAAAAAAAAAAAAAAQIDBAUGBwj/xAA8EAACAQICCAQDBwMDBQEAAAAAAQIDEQQhBQYSMUFRYXEHEyKBMpGhFCNCUmJyscHR8GOC8TNDU3ODJf/EABkBAQEAAwEAAAAAAAAAAAAAAAABAgMEBf/EACMRAQEAAgEFAAIDAQAAAAAAAAABAgMRBBIhMUFhcRMyUSL/2gAMAwEAAhEDEQA/AO4gw+res2Gx9Pbw1RSt8UHlOD5Tg8133Pg2ZgAAAAAAAAAAAAAAAAAAAAAAAAAAAAAAAAAAAAAAAAAAQlJJNt2Szbe5Jb2wFwc/0l4l4aNWcYKrNJ2U4KOy7b3G8ldXvmAcvPuAx1ShUjUozlTqRzjODs178VzTyfE7XqV4w06kVT0h93UVkq0Itwmuc4rOEu1123HDGQiwj2LgsZTrQU6U4zg90oNST90VzytqrrXiMDUU6M2lf1QecJrlOPHvvXBnoTU3XKhpCHoexVSvOi3ml+aL/FG/HhxSCtlAAAAAAAAAAAAAAAAAAAAAAAAAAAAAAAAAAAGP0zpvD4SG3iKsKceF3nLpGKzk+iRyzWXxik7wwVPZW7zaqTl3jTWS7tvsB1vHY6nRg51qkKcFvlOSivm+JxzxC8Q1ib0MO35C+KWadV9b5qHTjx5HOtK6YrYme3XqzqS5ybdr8IrdFdEWLmRGUeO6IGK8wiBYhEIsjcyEyZkNH42cGpU5yhUg9qE4tqSfGzXT+pjblSErZgdn1K8Y09mlpFWeSWJgsn/7aa+H90cuiR1zC4mFSEZ05RnCSvGcWpRknxTWTR46qZP+DP6ra2YrAT2sPUai3eVKXqpz/dDn+pWfUg9Vg0rUfxHw+PtTl9ziP/FJ5Tdrt0pfi/a7Pfk1mbqFAAAAAAAAAAAAAAAAAAAAAAAAADRNcvE7DYLap0mq9dXWxB+iD/1Jrj+lXfO28DctI6QpYenKrWnGnCO+UnZdF1fTezkOtnjFKV6eAjsx3efUV5PrCm8o95X7I5zrLrNiMfU28RU2rfDBZQhfhCHDvm3xZiLkRe47H1K03UqzlUm98ptt/N8Ohb3KdyG0UViRkqkNoCNgQ2gBaRIkERQEUiZMgCiM43XYhCRFEJIgrRnazW9O6fJrNNM6Fq34tY3DxUKuziIL/wAl1Uty81b+8lJ9TnKJ4sD0tqt4i4PGtQ2vJrPJUqtltPlCe6XbJ9DcDx+p3N+1S8UMVhVGFZ/aKSytNvbiv01M79pX4ZoK9BAwOrGt2Fx8b0KnrSvKlP01I948V1V11M8AAAAAAAAAAAAAAAChjsbTowlUqzjCEVeUpNJL3YFcwusutOGwENrE1FFv4aazqT/bDe+7slxaOYa4eMM5bVPR8diO7z5q8n1hTeUe8rvojlWMxc6s5VKs5TnJ3lObbk+7ZBumunidicbenSvQoPLYi/XNf6k1w/Ssue0aG2GQCFyNyAKI3FyFyAEbkLhkrAqbQKVwBQ2ieLKUUToCqiJTTJrgTIiiTaG0BVuQuUHMmiBWTJlIp2I3AvcLi5QkpRlKMk7qUW4yi+cZLNPsdX1L8W5JwpY71RbUViFZSjfJOpHdJc5Kzy3M46mVIwcvSs3LJLm3kl8wPYYMfhKjjFRb3JK/ZWuatX0hOp8c21yTsn7LI1bds1+27Vquy+G418dTh8U4rpfP5LMxmI1iin6IOXVvZX8M1eVVIusLhHUvd2XTec16nLL068ekxn9qz+H1jg/ji49fiX0z+hkaekKUldVIfNGuR0ZHjd9y4p0Ix4Izx3Z/Uy6fX8rORx1N5bcf4/kuEzXpJEItr4ZNdmzKb79jC9NL6rYgYD7ZVX4vov7FtXxtf8/ySX1sW9Rj/lYzpM79jZ2zn/iTqfPSCc4V5qUIry6MmvJ2ltOTatdSle21wssmZPRunKvmOFZNxfwztnHpLg11/wAWdZtwzmc5jRs15a7xXlHF4eVOcqdSLjODcZRe+MlwZQudy8UNTViYefRj9/BcP+5BfgfXk/bc8uHSVt+XCzyaa3prmZNaBBgFEAwQYERcgLgCFgEwLqho+c4qUVk7/R2Bu+qOC28JTlbe6n0qTQCuaxZMkUWTU58wKpDbIVZWTK9CErRaySy2lZWs888ud+edwilcEsbv3v8AzyW5E7Vm1dO3J5ARjEniiS5MpATBEEyYCMTbfDLQ/wBp0hSTXppffz7U2the83D2uakju/g/oD7PhPPmrVMRafVUV/0l73lP/euQG6aTrbFKXN+ld5ZfRXfsa1NF3pjHbVTZWag7f7vxfLd8zE4mvbJb2ed1Ofdl+nq9Nr7dfN+pIwcp8WlnZGx4K0EYzB4dJb9+9/yyNTHRjkt5hJ2zn63S93M+L/GY9xty+pY4nSySvf8A45owWkKfmzjJuXpzVm1m+xPDCU5K04J/uz+VyW2s5jx6jKYbTcX+L/m9v6GYw2MUlc0uWglTUnQyu7uEndddmTzi+jy7F/o/F5cU1vi8mujQ54LjL7bftoklbgYGljOpd0MWzLvYfx8el+6aaLnC4jZtGXHKL6/lf9PlyLGnVKOmY+ZSnC7Tayayaks00+DTSZlhn23lht1d87a2CpG6sziXixqx5NT7TTXpm0qi5S3Rn77n1tzOnaoawfaYOFR/f08pr8y3KaX88n3Rfad0ZHEUpQkk0000+Ke9HoSyzmPIyxuN4ry6yBldYdESwtadKV8neLf4ov4X/R9UzElQbIESAAgCKAEUiKRUjEDs/hlo/a0bQlbe6/0r1UDZ/CPDf/k4b/7v54iq/wCoCuO6++F+JwG1Vp3r4ZXfmRXrpx/1YLcl+dZc9ncaA0e1zm2uvhDhsXtVMK1hqzzaivuZv9UF8L6x53aZB5xUiommZrWfU/F4CVsTRlGN7KrH1U5dprL2dn0MA4gV6EUk1JS6Wt73vu+vEhdNt57/AKfTPfy3dSnGq0VqE7NtPfzSf0YEakknkmlZNK9/rYLMjTi5TabTb3X2VdpWtd5c8t27oTV5vaSctr05u97O7yT7WKgkTIgiLdswNi1E1dePxcKTX3cfvKz5U4vON+cnaPu3wPQul8YqNJuNk/hgutssuSWfsa74Yas/YsInNWrVrVKl98Vb0U/9qef6pSIa2Y5SrwpJ/BHafefD5JP3Ne3LtwtbtGHfnJfShQw9opcd7fV7yyxmAk3faZe0J237itUxCe7/ABHmPXYerhsRHdNNdnf6MqQwUreqV2/ZGSVcmg0zKSHNSYbC8yvUpLlmUau0s4kfM2kXws7p5H/iJMXhI1FxUlukt66dV0ZZYzEOnm36bpN8r5Iu6Fe/EvC2sFiMZUoS2aqyb9M18L9+D6P6l/g9LRe5mQr04zi1JJp70zUsdoWpSnejLah+WW+PvxX1JxEtsbjRxvBZl1Ce0axo2hVe/wCSZsmEyW4xZNF0lXqYPFqtSyalfo7/ABRfOLR1bQmlqeKoxq03k8muMZL4ovt9VZmk61YRVINq1yXwowlbzqtnakoetPc5/gtye/PlfodmjP487qtf1N4q6t+dS86mrzhd2XFcV/bqupxFnqvFUVKLjLjked9e9C/ZcVNJeibco8k/xL639+h1OBrQIsJAQSJ1EnhA2jU7UjE6Ql91HYpJ2lXmnsLmorfOXRe7RBreHw8pyUYpyk3ZRim229ySWbfQ6lqf4RVKlqmObpQ3+TFrzJL9Ut0F0zfY6XqlqVhdHx+6htVbWlWnZzfNJ/gj0XvfebGVVto3AU8PShSowUKcFaMVeyW/jm823d8wXIAAACniKEZxcJxjKMlaUZJOLT3pp5NHMNcPBjD17zwUlh6m/wAt3dGT7b6ftdfpOpgDyDrJqvisBPYxVKULu0Z76c/2VFk+2/mkYVqx7Rx2Cp1oSp1oRqQkrShNKUWuqZx/XXwVT2qujZWe94ao8n0pVHnHtK66og4lCrzLiFuBDSWjatCpKlWpzp1I74TTTXXPeuTWTLaN0BeG3+GOrbxmKU5L7mg41JcpVL3pQ+a2n0jbia9T0HinRjX+zVvKlKMI1Nh7MpTygo803ZJ7m2le7PS+oWrEcBgqdBpOo/vK0vzVp22s+KWUV0iioYvHeVTlKe6Kcm+iV37nL/tjqVZVG85tt9L8OyyXsdC8R9EVqmGfkN7Ke1Ugt8orNW6Jq9v7HKME7NHNu5vh29NxPLcsJX4P6lw6ae4xMY3RNGrJO9zj4d8ZN0rLMpK6e8pxxbdlL5lZtDhlFV1dzTJZ1VzLKtBO9nmyzrUpRV830V2WRlzxGV8tTTjJbSkrNPkzD1aFXCO+c6P5t8oLlPmv1fPmT4LSifflxXdcDKrH3ye4z/DGefMW1HHRkk75PiTefmr873MfpDRyzlQtFvN038Eu35X2y6FDA4lNuLvGUd8Zb1y7rqjDtW3j2zlTFqlnb08f0349i4hjU1vMWq9+q49ehseqmqu2lOb+6u9mKfqduDfBLdzdi44XK8Rhs2zCc1T0foqpinZZQ/FN7l25vobxorRtPD01TpKyWb5yb3yb4suaVNRSjFJJZJLJInO7XqmH7eXu33ZfwsdIUPxL3/uc18TtBqtQlPJOCctptJJxV1dvcnmvc6wa7rpqlS0jhZYedou6nTqWu4VY/DK3FZtNcU33NtaHlpRK1Onf+PdmxYbUbGvEywioylVg7SlupqLfpqOo8lGSzXHerXTR2jUbw6oYG1SpatiPztemm+VKL3fuefa9iI03ULwplU2a2PThDJxw+6UuTqtZxX6VnztufZcNh404xhTjGEIpKMYpKKS3JJZJFQFUAAAAAAAAAAAAAYTWrVXDaQpeXiad2r7FSOVSm3xhPh2d0+KZqGrvgzg8NVVWrOpiNnOMKigqe1wcopeq3Ju3RnSgAQAAHBNf8fQpaQqwpQcYxaUpL4VUteaS4K7t3T4Hezg70eqtWrOau5VJyfdybZp3WSR09NhcsrwuNGY9SSd001vLqo+KMp4f6m0pTrVJpul8MY3aTk85Sy5ZfMn131dWGVN0G7Tk01N3UUkne6WfHI57rvHd8dU3SZdn1hFNSVr2ZTeImpWl2Uv7k2jMLCT9V2vzNtXfZbitpeKpJNfC8nfOz6Nmp1T1ytamO8t+u/O9nbu2XWG0rGe5proUNH1ZyjtKyhwbzv8AtX9f5LutoaE1tfBU37UbZ/uSyf8AmZU/MMVhKVbN+mXCccmv7rozHTlKi1Go00/hmtz6NcGUqeJlGWxUylwfB9nxL6hS2rqSuuTMi2e0IVOW5jSODVRKW6cfhl/R80ypo/Q9R1oRot7MpKLi1tRV2rtcrK7yN4wupVp3nUTinuSs3/b6lx15X00Z75j4yYjQ2qVWdOnUvC0ldpt3XtbM33R+EVKnGCztx5tu7ZWpU1GKjFWSSSXJLcTnXhrmLz9m3LPxQAGxqAAAAAAAAAAAAAAAAAAAAAAAAAAANUxupMJ1pTjUcIzltSgop+p5y2XfK/Zm1gxyxmXtnhnlhecao4TDRpQjCCtGKsl/nExutWi3iKDjD44vait13Zpxvwum/exmAW4yzhjMrLy5BgdCYly8vyaqs97jZLu5WX1zJ9eNU68cPGTe1FNOSWdnZpX6Z/P2OuEJRTTTV08mnuaNX8Eb71OThGh8Q1BRfDcXGM0vsWTfqe5ce9uX+dDpOldS8POFR0YKnVlF7DTezGfB7O5L2Oc4fUrFea3KjUcr5tvJtfreTRpuq4ujDfKuFFySbSkpWytxfC3E3jVfVWEKcnWppSnb05rZtd8Hk3f6F1qjq+8NFyqW8yStZZqEeV+L6mxm3Xq+1q39R3f84rPBaMpUf+nBJ7r5t27svADdJJ6cttvsABU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>
          <a:xfrm>
            <a:off x="7596336" y="260648"/>
            <a:ext cx="1239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Participants</a:t>
            </a:r>
            <a:endParaRPr lang="bg-BG" sz="14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Контейнер за номер на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323970-C41D-4846-8A3F-CC235B9FDA40}" type="slidenum">
              <a:rPr lang="bg-BG" smtClean="0"/>
              <a:pPr/>
              <a:t>4</a:t>
            </a:fld>
            <a:endParaRPr lang="bg-BG"/>
          </a:p>
        </p:txBody>
      </p:sp>
      <p:sp>
        <p:nvSpPr>
          <p:cNvPr id="27" name="Осмоъгълник 26"/>
          <p:cNvSpPr/>
          <p:nvPr/>
        </p:nvSpPr>
        <p:spPr>
          <a:xfrm>
            <a:off x="6516216" y="5157192"/>
            <a:ext cx="1368000" cy="1368152"/>
          </a:xfrm>
          <a:prstGeom prst="octagon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 smtClean="0"/>
              <a:t>Participating Exchange</a:t>
            </a:r>
            <a:endParaRPr lang="bg-BG" sz="1400" b="1" dirty="0"/>
          </a:p>
        </p:txBody>
      </p:sp>
      <p:sp>
        <p:nvSpPr>
          <p:cNvPr id="73" name="Стрелка надясно 72"/>
          <p:cNvSpPr/>
          <p:nvPr/>
        </p:nvSpPr>
        <p:spPr>
          <a:xfrm rot="5400000">
            <a:off x="7139104" y="4750328"/>
            <a:ext cx="504000" cy="165600"/>
          </a:xfrm>
          <a:prstGeom prst="rightArrow">
            <a:avLst>
              <a:gd name="adj1" fmla="val 50000"/>
              <a:gd name="adj2" fmla="val 9588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4" name="Стрелка надясно 73"/>
          <p:cNvSpPr/>
          <p:nvPr/>
        </p:nvSpPr>
        <p:spPr>
          <a:xfrm rot="16200000">
            <a:off x="6707056" y="4750328"/>
            <a:ext cx="504000" cy="165600"/>
          </a:xfrm>
          <a:prstGeom prst="rightArrow">
            <a:avLst>
              <a:gd name="adj1" fmla="val 50000"/>
              <a:gd name="adj2" fmla="val 10922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6" name="Закръглен правоъгълник 25"/>
          <p:cNvSpPr/>
          <p:nvPr/>
        </p:nvSpPr>
        <p:spPr>
          <a:xfrm>
            <a:off x="1115616" y="2852936"/>
            <a:ext cx="1917157" cy="1711461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Originating Broker - </a:t>
            </a:r>
            <a:r>
              <a:rPr lang="en-US" sz="2000" b="1" dirty="0" err="1" smtClean="0">
                <a:solidFill>
                  <a:schemeClr val="bg1"/>
                </a:solidFill>
              </a:rPr>
              <a:t>ErBr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(sending orders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receiving trades)</a:t>
            </a:r>
            <a:endParaRPr lang="bg-BG" sz="2000" dirty="0">
              <a:solidFill>
                <a:schemeClr val="bg1"/>
              </a:solidFill>
            </a:endParaRPr>
          </a:p>
        </p:txBody>
      </p:sp>
      <p:sp>
        <p:nvSpPr>
          <p:cNvPr id="36" name="Стрелка надясно 35"/>
          <p:cNvSpPr/>
          <p:nvPr/>
        </p:nvSpPr>
        <p:spPr>
          <a:xfrm>
            <a:off x="3131840" y="2924944"/>
            <a:ext cx="958685" cy="241539"/>
          </a:xfrm>
          <a:prstGeom prst="rightArrow">
            <a:avLst>
              <a:gd name="adj1" fmla="val 50000"/>
              <a:gd name="adj2" fmla="val 92284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56" name="Групиране 55"/>
          <p:cNvGrpSpPr/>
          <p:nvPr/>
        </p:nvGrpSpPr>
        <p:grpSpPr>
          <a:xfrm>
            <a:off x="4572000" y="4293096"/>
            <a:ext cx="724345" cy="348869"/>
            <a:chOff x="2483768" y="4077072"/>
            <a:chExt cx="665656" cy="472206"/>
          </a:xfrm>
        </p:grpSpPr>
        <p:pic>
          <p:nvPicPr>
            <p:cNvPr id="47" name="Картина 46" descr="3-512.pn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2483768" y="4077072"/>
              <a:ext cx="472206" cy="47220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50" name="Право съединение 49"/>
            <p:cNvCxnSpPr/>
            <p:nvPr/>
          </p:nvCxnSpPr>
          <p:spPr>
            <a:xfrm>
              <a:off x="2933400" y="4458281"/>
              <a:ext cx="216024" cy="0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Право съединение 50"/>
            <p:cNvCxnSpPr/>
            <p:nvPr/>
          </p:nvCxnSpPr>
          <p:spPr>
            <a:xfrm>
              <a:off x="2933400" y="4365104"/>
              <a:ext cx="14401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аво съединение 52"/>
            <p:cNvCxnSpPr/>
            <p:nvPr/>
          </p:nvCxnSpPr>
          <p:spPr>
            <a:xfrm>
              <a:off x="2941415" y="4409064"/>
              <a:ext cx="14401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Стрелка надясно 56"/>
          <p:cNvSpPr/>
          <p:nvPr/>
        </p:nvSpPr>
        <p:spPr>
          <a:xfrm rot="10800000">
            <a:off x="3131840" y="4293096"/>
            <a:ext cx="958685" cy="241539"/>
          </a:xfrm>
          <a:prstGeom prst="rightArrow">
            <a:avLst>
              <a:gd name="adj1" fmla="val 50000"/>
              <a:gd name="adj2" fmla="val 10922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75" name="Групиране 74"/>
          <p:cNvGrpSpPr/>
          <p:nvPr/>
        </p:nvGrpSpPr>
        <p:grpSpPr>
          <a:xfrm>
            <a:off x="3933072" y="2708920"/>
            <a:ext cx="422904" cy="288032"/>
            <a:chOff x="3284648" y="2348880"/>
            <a:chExt cx="620999" cy="485775"/>
          </a:xfrm>
        </p:grpSpPr>
        <p:pic>
          <p:nvPicPr>
            <p:cNvPr id="54" name="Картина 53" descr="images (1)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19872" y="2348880"/>
              <a:ext cx="485775" cy="485775"/>
            </a:xfrm>
            <a:prstGeom prst="rect">
              <a:avLst/>
            </a:prstGeom>
          </p:spPr>
        </p:pic>
        <p:cxnSp>
          <p:nvCxnSpPr>
            <p:cNvPr id="63" name="Право съединение 62"/>
            <p:cNvCxnSpPr/>
            <p:nvPr/>
          </p:nvCxnSpPr>
          <p:spPr>
            <a:xfrm>
              <a:off x="3347864" y="2420888"/>
              <a:ext cx="144016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аво съединение 63"/>
            <p:cNvCxnSpPr/>
            <p:nvPr/>
          </p:nvCxnSpPr>
          <p:spPr>
            <a:xfrm>
              <a:off x="3284648" y="2375256"/>
              <a:ext cx="216024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Право съединение 67"/>
            <p:cNvCxnSpPr/>
            <p:nvPr/>
          </p:nvCxnSpPr>
          <p:spPr>
            <a:xfrm>
              <a:off x="3356656" y="2478372"/>
              <a:ext cx="144016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Текстово поле 75"/>
          <p:cNvSpPr txBox="1"/>
          <p:nvPr/>
        </p:nvSpPr>
        <p:spPr>
          <a:xfrm>
            <a:off x="3851920" y="2492896"/>
            <a:ext cx="702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Orders</a:t>
            </a:r>
            <a:endParaRPr lang="bg-BG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Текстово поле 76"/>
          <p:cNvSpPr txBox="1"/>
          <p:nvPr/>
        </p:nvSpPr>
        <p:spPr>
          <a:xfrm>
            <a:off x="4481704" y="4653136"/>
            <a:ext cx="738368" cy="30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Trade </a:t>
            </a:r>
          </a:p>
          <a:p>
            <a:pPr algn="ctr">
              <a:lnSpc>
                <a:spcPts val="800"/>
              </a:lnSpc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reports</a:t>
            </a:r>
            <a:endParaRPr lang="bg-BG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2709812" y="3490991"/>
            <a:ext cx="1305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FIX API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FEA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Картина 41" descr="see-logo.png"/>
          <p:cNvPicPr>
            <a:picLocks noChangeAspect="1"/>
          </p:cNvPicPr>
          <p:nvPr/>
        </p:nvPicPr>
        <p:blipFill>
          <a:blip r:embed="rId5" cstate="print"/>
          <a:srcRect r="63725"/>
          <a:stretch>
            <a:fillRect/>
          </a:stretch>
        </p:blipFill>
        <p:spPr>
          <a:xfrm>
            <a:off x="4139952" y="2924944"/>
            <a:ext cx="931932" cy="900288"/>
          </a:xfrm>
          <a:prstGeom prst="rect">
            <a:avLst/>
          </a:prstGeom>
        </p:spPr>
      </p:pic>
      <p:pic>
        <p:nvPicPr>
          <p:cNvPr id="45" name="Картина 51" descr="see-logo.png"/>
          <p:cNvPicPr>
            <a:picLocks noChangeAspect="1"/>
          </p:cNvPicPr>
          <p:nvPr/>
        </p:nvPicPr>
        <p:blipFill>
          <a:blip r:embed="rId5" cstate="print"/>
          <a:srcRect l="42794"/>
          <a:stretch>
            <a:fillRect/>
          </a:stretch>
        </p:blipFill>
        <p:spPr>
          <a:xfrm>
            <a:off x="3995936" y="3573016"/>
            <a:ext cx="1224136" cy="749875"/>
          </a:xfrm>
          <a:prstGeom prst="rect">
            <a:avLst/>
          </a:prstGeom>
        </p:spPr>
      </p:pic>
      <p:sp>
        <p:nvSpPr>
          <p:cNvPr id="46" name="Стрелка надясно 35"/>
          <p:cNvSpPr/>
          <p:nvPr/>
        </p:nvSpPr>
        <p:spPr>
          <a:xfrm>
            <a:off x="5148063" y="2924944"/>
            <a:ext cx="958685" cy="241539"/>
          </a:xfrm>
          <a:prstGeom prst="rightArrow">
            <a:avLst>
              <a:gd name="adj1" fmla="val 50000"/>
              <a:gd name="adj2" fmla="val 92284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8" name="Стрелка надясно 56"/>
          <p:cNvSpPr/>
          <p:nvPr/>
        </p:nvSpPr>
        <p:spPr>
          <a:xfrm rot="10800000">
            <a:off x="5148063" y="4293096"/>
            <a:ext cx="958685" cy="241539"/>
          </a:xfrm>
          <a:prstGeom prst="rightArrow">
            <a:avLst>
              <a:gd name="adj1" fmla="val 50000"/>
              <a:gd name="adj2" fmla="val 109223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9" name="TextBox 48"/>
          <p:cNvSpPr txBox="1"/>
          <p:nvPr/>
        </p:nvSpPr>
        <p:spPr>
          <a:xfrm rot="5400000">
            <a:off x="5158082" y="3490990"/>
            <a:ext cx="1305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FIX API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FEA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Закръглен правоъгълник 25"/>
          <p:cNvSpPr/>
          <p:nvPr/>
        </p:nvSpPr>
        <p:spPr>
          <a:xfrm>
            <a:off x="6228184" y="2852936"/>
            <a:ext cx="1917157" cy="1711461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rgbClr val="13180A"/>
                </a:solidFill>
              </a:rPr>
              <a:t>Executing </a:t>
            </a:r>
          </a:p>
          <a:p>
            <a:pPr algn="ctr"/>
            <a:r>
              <a:rPr lang="en-US" sz="2000" b="1" dirty="0" smtClean="0">
                <a:solidFill>
                  <a:srgbClr val="13180A"/>
                </a:solidFill>
              </a:rPr>
              <a:t>Broker - </a:t>
            </a:r>
            <a:r>
              <a:rPr lang="en-US" sz="2000" b="1" dirty="0" err="1" smtClean="0">
                <a:solidFill>
                  <a:srgbClr val="13180A"/>
                </a:solidFill>
              </a:rPr>
              <a:t>ExBr</a:t>
            </a:r>
            <a:endParaRPr lang="en-US" sz="2000" b="1" dirty="0" smtClean="0">
              <a:solidFill>
                <a:srgbClr val="13180A"/>
              </a:solidFill>
            </a:endParaRPr>
          </a:p>
          <a:p>
            <a:pPr algn="ctr"/>
            <a:endParaRPr lang="en-US" sz="1200" b="1" dirty="0" smtClean="0">
              <a:solidFill>
                <a:srgbClr val="13180A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13180A"/>
                </a:solidFill>
              </a:rPr>
              <a:t>(receiving orders </a:t>
            </a:r>
          </a:p>
          <a:p>
            <a:pPr algn="ctr"/>
            <a:r>
              <a:rPr lang="en-US" sz="1200" b="1" dirty="0" smtClean="0">
                <a:solidFill>
                  <a:srgbClr val="13180A"/>
                </a:solidFill>
              </a:rPr>
              <a:t>&amp; </a:t>
            </a:r>
          </a:p>
          <a:p>
            <a:pPr algn="ctr"/>
            <a:r>
              <a:rPr lang="en-US" sz="1200" b="1" dirty="0" smtClean="0">
                <a:solidFill>
                  <a:srgbClr val="13180A"/>
                </a:solidFill>
              </a:rPr>
              <a:t>sending trades)</a:t>
            </a:r>
            <a:endParaRPr lang="bg-BG" sz="1200" dirty="0">
              <a:solidFill>
                <a:srgbClr val="13180A"/>
              </a:solidFill>
            </a:endParaRPr>
          </a:p>
        </p:txBody>
      </p:sp>
      <p:sp>
        <p:nvSpPr>
          <p:cNvPr id="59" name="Bent-Up Arrow 58"/>
          <p:cNvSpPr/>
          <p:nvPr/>
        </p:nvSpPr>
        <p:spPr>
          <a:xfrm flipH="1">
            <a:off x="1979712" y="4581128"/>
            <a:ext cx="4536504" cy="1296144"/>
          </a:xfrm>
          <a:prstGeom prst="bentUpArrow">
            <a:avLst>
              <a:gd name="adj1" fmla="val 7332"/>
              <a:gd name="adj2" fmla="val 7608"/>
              <a:gd name="adj3" fmla="val 11749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051720" y="5877272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Market data, reference data, news, market messages</a:t>
            </a:r>
            <a:endParaRPr lang="hu-H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 rot="10800000">
            <a:off x="0" y="134076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Картина 39" descr="see-logo.png"/>
          <p:cNvPicPr>
            <a:picLocks noChangeAspect="1"/>
          </p:cNvPicPr>
          <p:nvPr/>
        </p:nvPicPr>
        <p:blipFill>
          <a:blip r:embed="rId5" cstate="print"/>
          <a:srcRect r="-2394"/>
          <a:stretch>
            <a:fillRect/>
          </a:stretch>
        </p:blipFill>
        <p:spPr>
          <a:xfrm>
            <a:off x="107504" y="116632"/>
            <a:ext cx="2376264" cy="813255"/>
          </a:xfrm>
          <a:prstGeom prst="rect">
            <a:avLst/>
          </a:prstGeom>
        </p:spPr>
      </p:pic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251520" y="1052736"/>
          <a:ext cx="72008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864096"/>
                <a:gridCol w="1152128"/>
                <a:gridCol w="648072"/>
                <a:gridCol w="1152128"/>
                <a:gridCol w="136815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Concept</a:t>
                      </a:r>
                      <a:endParaRPr lang="bg-BG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Market Data</a:t>
                      </a:r>
                      <a:endParaRPr lang="bg-BG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FEA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Indices</a:t>
                      </a:r>
                      <a:endParaRPr lang="bg-BG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Upcoming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2237" t="7903" r="63375" b="75292"/>
          <a:stretch>
            <a:fillRect/>
          </a:stretch>
        </p:blipFill>
        <p:spPr bwMode="auto">
          <a:xfrm>
            <a:off x="0" y="0"/>
            <a:ext cx="9144000" cy="140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 l="40080" t="25968" r="38114" b="641"/>
          <a:stretch>
            <a:fillRect/>
          </a:stretch>
        </p:blipFill>
        <p:spPr bwMode="auto">
          <a:xfrm>
            <a:off x="0" y="1052736"/>
            <a:ext cx="9144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data:image/jpeg;base64,/9j/4AAQSkZJRgABAQAAAQABAAD/2wCEAAkGBxQSEhQUEhQUFhUXFRUVFxQVGBUYGBcUFBcXFxQXFhUYHCggGBolHBcUITEhJSkrLi4uFx8zODMsNygtLisBCgoKDg0OGhAQFywkHB8sLywwMCwsLDQsLCwsLCwsLCwsLDcsLCssLCwsLCwsLCwsLywsLCwtLCwsLCwsLCwsLP/AABEIALcBEwMBIgACEQEDEQH/xAAcAAEAAAcBAAAAAAAAAAAAAAAAAQIDBAUGBwj/xAA8EAACAQICCAQDBwMDBQEAAAAAAQIDEQQhBQYSMUFRYXEHEyKBMpGhFCNCUmJyscHR8GOC8TNDU3ODJf/EABkBAQEAAwEAAAAAAAAAAAAAAAABAgMEBf/EACMRAQEAAgEFAAIDAQAAAAAAAAABAgMRBBIhMUFhcRMyUSL/2gAMAwEAAhEDEQA/AO4gw+res2Gx9Pbw1RSt8UHlOD5Tg8133Pg2ZgAAAAAAAAAAAAAAAAAAAAAAAAAAAAAAAAAAAAAAAAAAQlJJNt2Szbe5Jb2wFwc/0l4l4aNWcYKrNJ2U4KOy7b3G8ldXvmAcvPuAx1ShUjUozlTqRzjODs178VzTyfE7XqV4w06kVT0h93UVkq0Itwmuc4rOEu1123HDGQiwj2LgsZTrQU6U4zg90oNST90VzytqrrXiMDUU6M2lf1QecJrlOPHvvXBnoTU3XKhpCHoexVSvOi3ml+aL/FG/HhxSCtlAAAAAAAAAAAAAAAAAAAAAAAAAAAAAAAAAAAGP0zpvD4SG3iKsKceF3nLpGKzk+iRyzWXxik7wwVPZW7zaqTl3jTWS7tvsB1vHY6nRg51qkKcFvlOSivm+JxzxC8Q1ib0MO35C+KWadV9b5qHTjx5HOtK6YrYme3XqzqS5ybdr8IrdFdEWLmRGUeO6IGK8wiBYhEIsjcyEyZkNH42cGpU5yhUg9qE4tqSfGzXT+pjblSErZgdn1K8Y09mlpFWeSWJgsn/7aa+H90cuiR1zC4mFSEZ05RnCSvGcWpRknxTWTR46qZP+DP6ra2YrAT2sPUai3eVKXqpz/dDn+pWfUg9Vg0rUfxHw+PtTl9ziP/FJ5Tdrt0pfi/a7Pfk1mbqFAAAAAAAAAAAAAAAAAAAAAAAAADRNcvE7DYLap0mq9dXWxB+iD/1Jrj+lXfO28DctI6QpYenKrWnGnCO+UnZdF1fTezkOtnjFKV6eAjsx3efUV5PrCm8o95X7I5zrLrNiMfU28RU2rfDBZQhfhCHDvm3xZiLkRe47H1K03UqzlUm98ptt/N8Ohb3KdyG0UViRkqkNoCNgQ2gBaRIkERQEUiZMgCiM43XYhCRFEJIgrRnazW9O6fJrNNM6Fq34tY3DxUKuziIL/wAl1Uty81b+8lJ9TnKJ4sD0tqt4i4PGtQ2vJrPJUqtltPlCe6XbJ9DcDx+p3N+1S8UMVhVGFZ/aKSytNvbiv01M79pX4ZoK9BAwOrGt2Fx8b0KnrSvKlP01I948V1V11M8AAAAAAAAAAAAAAAChjsbTowlUqzjCEVeUpNJL3YFcwusutOGwENrE1FFv4aazqT/bDe+7slxaOYa4eMM5bVPR8diO7z5q8n1hTeUe8rvojlWMxc6s5VKs5TnJ3lObbk+7ZBumunidicbenSvQoPLYi/XNf6k1w/Ssue0aG2GQCFyNyAKI3FyFyAEbkLhkrAqbQKVwBQ2ieLKUUToCqiJTTJrgTIiiTaG0BVuQuUHMmiBWTJlIp2I3AvcLi5QkpRlKMk7qUW4yi+cZLNPsdX1L8W5JwpY71RbUViFZSjfJOpHdJc5Kzy3M46mVIwcvSs3LJLm3kl8wPYYMfhKjjFRb3JK/ZWuatX0hOp8c21yTsn7LI1bds1+27Vquy+G418dTh8U4rpfP5LMxmI1iin6IOXVvZX8M1eVVIusLhHUvd2XTec16nLL068ekxn9qz+H1jg/ji49fiX0z+hkaekKUldVIfNGuR0ZHjd9y4p0Ix4Izx3Z/Uy6fX8rORx1N5bcf4/kuEzXpJEItr4ZNdmzKb79jC9NL6rYgYD7ZVX4vov7FtXxtf8/ySX1sW9Rj/lYzpM79jZ2zn/iTqfPSCc4V5qUIry6MmvJ2ltOTatdSle21wssmZPRunKvmOFZNxfwztnHpLg11/wAWdZtwzmc5jRs15a7xXlHF4eVOcqdSLjODcZRe+MlwZQudy8UNTViYefRj9/BcP+5BfgfXk/bc8uHSVt+XCzyaa3prmZNaBBgFEAwQYERcgLgCFgEwLqho+c4qUVk7/R2Bu+qOC28JTlbe6n0qTQCuaxZMkUWTU58wKpDbIVZWTK9CErRaySy2lZWs888ud+edwilcEsbv3v8AzyW5E7Vm1dO3J5ARjEniiS5MpATBEEyYCMTbfDLQ/wBp0hSTXppffz7U2the83D2uakju/g/oD7PhPPmrVMRafVUV/0l73lP/euQG6aTrbFKXN+ld5ZfRXfsa1NF3pjHbVTZWag7f7vxfLd8zE4mvbJb2ed1Ofdl+nq9Nr7dfN+pIwcp8WlnZGx4K0EYzB4dJb9+9/yyNTHRjkt5hJ2zn63S93M+L/GY9xty+pY4nSySvf8A45owWkKfmzjJuXpzVm1m+xPDCU5K04J/uz+VyW2s5jx6jKYbTcX+L/m9v6GYw2MUlc0uWglTUnQyu7uEndddmTzi+jy7F/o/F5cU1vi8mujQ54LjL7bftoklbgYGljOpd0MWzLvYfx8el+6aaLnC4jZtGXHKL6/lf9PlyLGnVKOmY+ZSnC7Tayayaks00+DTSZlhn23lht1d87a2CpG6sziXixqx5NT7TTXpm0qi5S3Rn77n1tzOnaoawfaYOFR/f08pr8y3KaX88n3Rfad0ZHEUpQkk0000+Ke9HoSyzmPIyxuN4ry6yBldYdESwtadKV8neLf4ov4X/R9UzElQbIESAAgCKAEUiKRUjEDs/hlo/a0bQlbe6/0r1UDZ/CPDf/k4b/7v54iq/wCoCuO6++F+JwG1Vp3r4ZXfmRXrpx/1YLcl+dZc9ncaA0e1zm2uvhDhsXtVMK1hqzzaivuZv9UF8L6x53aZB5xUiommZrWfU/F4CVsTRlGN7KrH1U5dprL2dn0MA4gV6EUk1JS6Wt73vu+vEhdNt57/AKfTPfy3dSnGq0VqE7NtPfzSf0YEakknkmlZNK9/rYLMjTi5TabTb3X2VdpWtd5c8t27oTV5vaSctr05u97O7yT7WKgkTIgiLdswNi1E1dePxcKTX3cfvKz5U4vON+cnaPu3wPQul8YqNJuNk/hgutssuSWfsa74Yas/YsInNWrVrVKl98Vb0U/9qef6pSIa2Y5SrwpJ/BHafefD5JP3Ne3LtwtbtGHfnJfShQw9opcd7fV7yyxmAk3faZe0J237itUxCe7/ABHmPXYerhsRHdNNdnf6MqQwUreqV2/ZGSVcmg0zKSHNSYbC8yvUpLlmUau0s4kfM2kXws7p5H/iJMXhI1FxUlukt66dV0ZZYzEOnm36bpN8r5Iu6Fe/EvC2sFiMZUoS2aqyb9M18L9+D6P6l/g9LRe5mQr04zi1JJp70zUsdoWpSnejLah+WW+PvxX1JxEtsbjRxvBZl1Ce0axo2hVe/wCSZsmEyW4xZNF0lXqYPFqtSyalfo7/ABRfOLR1bQmlqeKoxq03k8muMZL4ovt9VZmk61YRVINq1yXwowlbzqtnakoetPc5/gtye/PlfodmjP487qtf1N4q6t+dS86mrzhd2XFcV/bqupxFnqvFUVKLjLjked9e9C/ZcVNJeibco8k/xL639+h1OBrQIsJAQSJ1EnhA2jU7UjE6Ql91HYpJ2lXmnsLmorfOXRe7RBreHw8pyUYpyk3ZRim229ySWbfQ6lqf4RVKlqmObpQ3+TFrzJL9Ut0F0zfY6XqlqVhdHx+6htVbWlWnZzfNJ/gj0XvfebGVVto3AU8PShSowUKcFaMVeyW/jm823d8wXIAAACniKEZxcJxjKMlaUZJOLT3pp5NHMNcPBjD17zwUlh6m/wAt3dGT7b6ftdfpOpgDyDrJqvisBPYxVKULu0Z76c/2VFk+2/mkYVqx7Rx2Cp1oSp1oRqQkrShNKUWuqZx/XXwVT2qujZWe94ao8n0pVHnHtK66og4lCrzLiFuBDSWjatCpKlWpzp1I74TTTXXPeuTWTLaN0BeG3+GOrbxmKU5L7mg41JcpVL3pQ+a2n0jbia9T0HinRjX+zVvKlKMI1Nh7MpTygo803ZJ7m2le7PS+oWrEcBgqdBpOo/vK0vzVp22s+KWUV0iioYvHeVTlKe6Kcm+iV37nL/tjqVZVG85tt9L8OyyXsdC8R9EVqmGfkN7Ke1Ugt8orNW6Jq9v7HKME7NHNu5vh29NxPLcsJX4P6lw6ae4xMY3RNGrJO9zj4d8ZN0rLMpK6e8pxxbdlL5lZtDhlFV1dzTJZ1VzLKtBO9nmyzrUpRV830V2WRlzxGV8tTTjJbSkrNPkzD1aFXCO+c6P5t8oLlPmv1fPmT4LSifflxXdcDKrH3ye4z/DGefMW1HHRkk75PiTefmr873MfpDRyzlQtFvN038Eu35X2y6FDA4lNuLvGUd8Zb1y7rqjDtW3j2zlTFqlnb08f0349i4hjU1vMWq9+q49ehseqmqu2lOb+6u9mKfqduDfBLdzdi44XK8Rhs2zCc1T0foqpinZZQ/FN7l25vobxorRtPD01TpKyWb5yb3yb4suaVNRSjFJJZJLJInO7XqmH7eXu33ZfwsdIUPxL3/uc18TtBqtQlPJOCctptJJxV1dvcnmvc6wa7rpqlS0jhZYedou6nTqWu4VY/DK3FZtNcU33NtaHlpRK1Onf+PdmxYbUbGvEywioylVg7SlupqLfpqOo8lGSzXHerXTR2jUbw6oYG1SpatiPztemm+VKL3fuefa9iI03ULwplU2a2PThDJxw+6UuTqtZxX6VnztufZcNh404xhTjGEIpKMYpKKS3JJZJFQFUAAAAAAAAAAAAAYTWrVXDaQpeXiad2r7FSOVSm3xhPh2d0+KZqGrvgzg8NVVWrOpiNnOMKigqe1wcopeq3Ju3RnSgAQAAHBNf8fQpaQqwpQcYxaUpL4VUteaS4K7t3T4Hezg70eqtWrOau5VJyfdybZp3WSR09NhcsrwuNGY9SSd001vLqo+KMp4f6m0pTrVJpul8MY3aTk85Sy5ZfMn131dWGVN0G7Tk01N3UUkne6WfHI57rvHd8dU3SZdn1hFNSVr2ZTeImpWl2Uv7k2jMLCT9V2vzNtXfZbitpeKpJNfC8nfOz6Nmp1T1ytamO8t+u/O9nbu2XWG0rGe5proUNH1ZyjtKyhwbzv8AtX9f5LutoaE1tfBU37UbZ/uSyf8AmZU/MMVhKVbN+mXCccmv7rozHTlKi1Go00/hmtz6NcGUqeJlGWxUylwfB9nxL6hS2rqSuuTMi2e0IVOW5jSODVRKW6cfhl/R80ypo/Q9R1oRot7MpKLi1tRV2rtcrK7yN4wupVp3nUTinuSs3/b6lx15X00Z75j4yYjQ2qVWdOnUvC0ldpt3XtbM33R+EVKnGCztx5tu7ZWpU1GKjFWSSSXJLcTnXhrmLz9m3LPxQAGxqAAAAAAAAAAAAAAAAAAAAAAAAAAANUxupMJ1pTjUcIzltSgop+p5y2XfK/Zm1gxyxmXtnhnlhecao4TDRpQjCCtGKsl/nExutWi3iKDjD44vait13Zpxvwum/exmAW4yzhjMrLy5BgdCYly8vyaqs97jZLu5WX1zJ9eNU68cPGTe1FNOSWdnZpX6Z/P2OuEJRTTTV08mnuaNX8Eb71OThGh8Q1BRfDcXGM0vsWTfqe5ce9uX+dDpOldS8POFR0YKnVlF7DTezGfB7O5L2Oc4fUrFea3KjUcr5tvJtfreTRpuq4ujDfKuFFySbSkpWytxfC3E3jVfVWEKcnWppSnb05rZtd8Hk3f6F1qjq+8NFyqW8yStZZqEeV+L6mxm3Xq+1q39R3f84rPBaMpUf+nBJ7r5t27svADdJJ6cttvsABU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4" name="Контейнер за номер на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323970-C41D-4846-8A3F-CC235B9FDA40}" type="slidenum">
              <a:rPr lang="bg-BG" smtClean="0"/>
              <a:pPr/>
              <a:t>5</a:t>
            </a:fld>
            <a:endParaRPr lang="bg-BG"/>
          </a:p>
        </p:txBody>
      </p:sp>
      <p:sp>
        <p:nvSpPr>
          <p:cNvPr id="26" name="Закръглен правоъгълник 25"/>
          <p:cNvSpPr/>
          <p:nvPr/>
        </p:nvSpPr>
        <p:spPr>
          <a:xfrm>
            <a:off x="251520" y="3645024"/>
            <a:ext cx="1080120" cy="288033"/>
          </a:xfrm>
          <a:prstGeom prst="roundRect">
            <a:avLst>
              <a:gd name="adj" fmla="val 1402"/>
            </a:avLst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Broker  “ABC”</a:t>
            </a:r>
          </a:p>
        </p:txBody>
      </p:sp>
      <p:pic>
        <p:nvPicPr>
          <p:cNvPr id="42" name="Картина 41" descr="see-logo.png"/>
          <p:cNvPicPr>
            <a:picLocks noChangeAspect="1"/>
          </p:cNvPicPr>
          <p:nvPr/>
        </p:nvPicPr>
        <p:blipFill>
          <a:blip r:embed="rId3" cstate="print"/>
          <a:srcRect r="63725"/>
          <a:stretch>
            <a:fillRect/>
          </a:stretch>
        </p:blipFill>
        <p:spPr>
          <a:xfrm>
            <a:off x="3707904" y="2204864"/>
            <a:ext cx="1556128" cy="1503289"/>
          </a:xfrm>
          <a:prstGeom prst="rect">
            <a:avLst/>
          </a:prstGeom>
        </p:spPr>
      </p:pic>
      <p:pic>
        <p:nvPicPr>
          <p:cNvPr id="52" name="Картина 51" descr="see-logo.png"/>
          <p:cNvPicPr>
            <a:picLocks noChangeAspect="1"/>
          </p:cNvPicPr>
          <p:nvPr/>
        </p:nvPicPr>
        <p:blipFill>
          <a:blip r:embed="rId3" cstate="print"/>
          <a:srcRect l="42794"/>
          <a:stretch>
            <a:fillRect/>
          </a:stretch>
        </p:blipFill>
        <p:spPr>
          <a:xfrm>
            <a:off x="3491880" y="3429000"/>
            <a:ext cx="2044047" cy="1252132"/>
          </a:xfrm>
          <a:prstGeom prst="rect">
            <a:avLst/>
          </a:prstGeom>
        </p:spPr>
      </p:pic>
      <p:pic>
        <p:nvPicPr>
          <p:cNvPr id="56" name="Картина 55" descr="contrac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3808" y="3068960"/>
            <a:ext cx="720080" cy="720080"/>
          </a:xfrm>
          <a:prstGeom prst="rect">
            <a:avLst/>
          </a:prstGeom>
        </p:spPr>
      </p:pic>
      <p:pic>
        <p:nvPicPr>
          <p:cNvPr id="67" name="Картина 66" descr="contrac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6096" y="2996952"/>
            <a:ext cx="720080" cy="720080"/>
          </a:xfrm>
          <a:prstGeom prst="rect">
            <a:avLst/>
          </a:prstGeom>
        </p:spPr>
      </p:pic>
      <p:sp>
        <p:nvSpPr>
          <p:cNvPr id="70" name="Огъната нагоре стрелка 69"/>
          <p:cNvSpPr/>
          <p:nvPr/>
        </p:nvSpPr>
        <p:spPr>
          <a:xfrm rot="5400000">
            <a:off x="1511460" y="3105164"/>
            <a:ext cx="1944216" cy="3600000"/>
          </a:xfrm>
          <a:prstGeom prst="bentUpArrow">
            <a:avLst>
              <a:gd name="adj1" fmla="val 8054"/>
              <a:gd name="adj2" fmla="val 9625"/>
              <a:gd name="adj3" fmla="val 16860"/>
            </a:avLst>
          </a:prstGeom>
          <a:solidFill>
            <a:schemeClr val="accent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1" name="Огъната нагоре стрелка 70"/>
          <p:cNvSpPr/>
          <p:nvPr/>
        </p:nvSpPr>
        <p:spPr>
          <a:xfrm rot="5400000" flipV="1">
            <a:off x="5615916" y="3105164"/>
            <a:ext cx="1944216" cy="3600000"/>
          </a:xfrm>
          <a:prstGeom prst="bentUpArrow">
            <a:avLst>
              <a:gd name="adj1" fmla="val 8054"/>
              <a:gd name="adj2" fmla="val 9625"/>
              <a:gd name="adj3" fmla="val 16860"/>
            </a:avLst>
          </a:prstGeom>
          <a:solidFill>
            <a:schemeClr val="accent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9" name="Картина 78" descr="contract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4139952" y="5733256"/>
            <a:ext cx="792088" cy="792088"/>
          </a:xfrm>
          <a:prstGeom prst="rect">
            <a:avLst/>
          </a:prstGeom>
        </p:spPr>
      </p:pic>
      <p:sp>
        <p:nvSpPr>
          <p:cNvPr id="80" name="Текстово поле 79"/>
          <p:cNvSpPr txBox="1"/>
          <p:nvPr/>
        </p:nvSpPr>
        <p:spPr>
          <a:xfrm>
            <a:off x="3707904" y="501317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Inter-Broker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Agreement</a:t>
            </a:r>
            <a:endParaRPr lang="bg-BG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" name="Picture 2" descr="http://www.edu-tree.com/ttd/pc_user_icon_by_ornorm-d4wina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972000" cy="972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.edu-tree.com/ttd/pc_user_icon_by_ornorm-d4wina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2636912"/>
            <a:ext cx="983960" cy="972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Закръглен правоъгълник 83"/>
          <p:cNvSpPr/>
          <p:nvPr/>
        </p:nvSpPr>
        <p:spPr>
          <a:xfrm>
            <a:off x="7812360" y="3645024"/>
            <a:ext cx="1080120" cy="288033"/>
          </a:xfrm>
          <a:prstGeom prst="roundRect">
            <a:avLst>
              <a:gd name="adj" fmla="val 1402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Broker  “XYZ”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03648" y="2708920"/>
            <a:ext cx="1368152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OrBr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Agreement</a:t>
            </a:r>
            <a:endParaRPr lang="bg-BG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03648" y="3140968"/>
            <a:ext cx="1368152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Membership Application</a:t>
            </a:r>
            <a:endParaRPr lang="bg-BG" sz="11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03648" y="3573016"/>
            <a:ext cx="1368152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ExBr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Agreement</a:t>
            </a:r>
            <a:endParaRPr lang="bg-BG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40152" y="548680"/>
            <a:ext cx="30242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http://www.see-link.net/publications/36</a:t>
            </a:r>
            <a:endParaRPr lang="en-US" sz="1200" b="1" u="sng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Правоъгълник 8"/>
          <p:cNvSpPr/>
          <p:nvPr/>
        </p:nvSpPr>
        <p:spPr>
          <a:xfrm>
            <a:off x="6588224" y="260648"/>
            <a:ext cx="2395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How to become a member</a:t>
            </a:r>
          </a:p>
        </p:txBody>
      </p:sp>
      <p:sp>
        <p:nvSpPr>
          <p:cNvPr id="53" name="Rectangle 52"/>
          <p:cNvSpPr/>
          <p:nvPr/>
        </p:nvSpPr>
        <p:spPr>
          <a:xfrm rot="10800000">
            <a:off x="0" y="134076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372200" y="2708920"/>
            <a:ext cx="1368152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OrBr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Agreement</a:t>
            </a:r>
            <a:endParaRPr lang="bg-BG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72200" y="3140968"/>
            <a:ext cx="1368152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Membership Application</a:t>
            </a:r>
            <a:endParaRPr lang="bg-BG" sz="11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372200" y="3573016"/>
            <a:ext cx="1368152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ExBr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Agreement</a:t>
            </a:r>
            <a:endParaRPr lang="bg-BG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Картина 30" descr="see-logo.png"/>
          <p:cNvPicPr>
            <a:picLocks noChangeAspect="1"/>
          </p:cNvPicPr>
          <p:nvPr/>
        </p:nvPicPr>
        <p:blipFill>
          <a:blip r:embed="rId3" cstate="print"/>
          <a:srcRect r="-2394"/>
          <a:stretch>
            <a:fillRect/>
          </a:stretch>
        </p:blipFill>
        <p:spPr>
          <a:xfrm>
            <a:off x="107504" y="116632"/>
            <a:ext cx="2376264" cy="813255"/>
          </a:xfrm>
          <a:prstGeom prst="rect">
            <a:avLst/>
          </a:prstGeom>
        </p:spPr>
      </p:pic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51520" y="1052736"/>
          <a:ext cx="72008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864096"/>
                <a:gridCol w="1152128"/>
                <a:gridCol w="648072"/>
                <a:gridCol w="1152128"/>
                <a:gridCol w="136815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Concept</a:t>
                      </a:r>
                      <a:endParaRPr lang="bg-BG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Market Data</a:t>
                      </a:r>
                      <a:endParaRPr lang="bg-BG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FEA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Indices</a:t>
                      </a:r>
                      <a:endParaRPr lang="bg-BG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Upcoming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2237" t="7903" r="63375" b="75292"/>
          <a:stretch>
            <a:fillRect/>
          </a:stretch>
        </p:blipFill>
        <p:spPr bwMode="auto">
          <a:xfrm>
            <a:off x="0" y="0"/>
            <a:ext cx="9144000" cy="140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40080" t="25968" r="38114" b="641"/>
          <a:stretch>
            <a:fillRect/>
          </a:stretch>
        </p:blipFill>
        <p:spPr bwMode="auto">
          <a:xfrm>
            <a:off x="0" y="1052736"/>
            <a:ext cx="9144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data:image/jpeg;base64,/9j/4AAQSkZJRgABAQAAAQABAAD/2wCEAAkGBxQSEhQUEhQUFhUXFRUVFxQVGBUYGBcUFBcXFxQXFhUYHCggGBolHBcUITEhJSkrLi4uFx8zODMsNygtLisBCgoKDg0OGhAQFywkHB8sLywwMCwsLDQsLCwsLCwsLCwsLDcsLCssLCwsLCwsLCwsLywsLCwtLCwsLCwsLCwsLP/AABEIALcBEwMBIgACEQEDEQH/xAAcAAEAAAcBAAAAAAAAAAAAAAAAAQIDBAUGBwj/xAA8EAACAQICCAQDBwMDBQEAAAAAAQIDEQQhBQYSMUFRYXEHEyKBMpGhFCNCUmJyscHR8GOC8TNDU3ODJf/EABkBAQEAAwEAAAAAAAAAAAAAAAABAgMEBf/EACMRAQEAAgEFAAIDAQAAAAAAAAABAgMRBBIhMUFhcRMyUSL/2gAMAwEAAhEDEQA/AO4gw+res2Gx9Pbw1RSt8UHlOD5Tg8133Pg2ZgAAAAAAAAAAAAAAAAAAAAAAAAAAAAAAAAAAAAAAAAAAQlJJNt2Szbe5Jb2wFwc/0l4l4aNWcYKrNJ2U4KOy7b3G8ldXvmAcvPuAx1ShUjUozlTqRzjODs178VzTyfE7XqV4w06kVT0h93UVkq0Itwmuc4rOEu1123HDGQiwj2LgsZTrQU6U4zg90oNST90VzytqrrXiMDUU6M2lf1QecJrlOPHvvXBnoTU3XKhpCHoexVSvOi3ml+aL/FG/HhxSCtlAAAAAAAAAAAAAAAAAAAAAAAAAAAAAAAAAAAGP0zpvD4SG3iKsKceF3nLpGKzk+iRyzWXxik7wwVPZW7zaqTl3jTWS7tvsB1vHY6nRg51qkKcFvlOSivm+JxzxC8Q1ib0MO35C+KWadV9b5qHTjx5HOtK6YrYme3XqzqS5ybdr8IrdFdEWLmRGUeO6IGK8wiBYhEIsjcyEyZkNH42cGpU5yhUg9qE4tqSfGzXT+pjblSErZgdn1K8Y09mlpFWeSWJgsn/7aa+H90cuiR1zC4mFSEZ05RnCSvGcWpRknxTWTR46qZP+DP6ra2YrAT2sPUai3eVKXqpz/dDn+pWfUg9Vg0rUfxHw+PtTl9ziP/FJ5Tdrt0pfi/a7Pfk1mbqFAAAAAAAAAAAAAAAAAAAAAAAAADRNcvE7DYLap0mq9dXWxB+iD/1Jrj+lXfO28DctI6QpYenKrWnGnCO+UnZdF1fTezkOtnjFKV6eAjsx3efUV5PrCm8o95X7I5zrLrNiMfU28RU2rfDBZQhfhCHDvm3xZiLkRe47H1K03UqzlUm98ptt/N8Ohb3KdyG0UViRkqkNoCNgQ2gBaRIkERQEUiZMgCiM43XYhCRFEJIgrRnazW9O6fJrNNM6Fq34tY3DxUKuziIL/wAl1Uty81b+8lJ9TnKJ4sD0tqt4i4PGtQ2vJrPJUqtltPlCe6XbJ9DcDx+p3N+1S8UMVhVGFZ/aKSytNvbiv01M79pX4ZoK9BAwOrGt2Fx8b0KnrSvKlP01I948V1V11M8AAAAAAAAAAAAAAAChjsbTowlUqzjCEVeUpNJL3YFcwusutOGwENrE1FFv4aazqT/bDe+7slxaOYa4eMM5bVPR8diO7z5q8n1hTeUe8rvojlWMxc6s5VKs5TnJ3lObbk+7ZBumunidicbenSvQoPLYi/XNf6k1w/Ssue0aG2GQCFyNyAKI3FyFyAEbkLhkrAqbQKVwBQ2ieLKUUToCqiJTTJrgTIiiTaG0BVuQuUHMmiBWTJlIp2I3AvcLi5QkpRlKMk7qUW4yi+cZLNPsdX1L8W5JwpY71RbUViFZSjfJOpHdJc5Kzy3M46mVIwcvSs3LJLm3kl8wPYYMfhKjjFRb3JK/ZWuatX0hOp8c21yTsn7LI1bds1+27Vquy+G418dTh8U4rpfP5LMxmI1iin6IOXVvZX8M1eVVIusLhHUvd2XTec16nLL068ekxn9qz+H1jg/ji49fiX0z+hkaekKUldVIfNGuR0ZHjd9y4p0Ix4Izx3Z/Uy6fX8rORx1N5bcf4/kuEzXpJEItr4ZNdmzKb79jC9NL6rYgYD7ZVX4vov7FtXxtf8/ySX1sW9Rj/lYzpM79jZ2zn/iTqfPSCc4V5qUIry6MmvJ2ltOTatdSle21wssmZPRunKvmOFZNxfwztnHpLg11/wAWdZtwzmc5jRs15a7xXlHF4eVOcqdSLjODcZRe+MlwZQudy8UNTViYefRj9/BcP+5BfgfXk/bc8uHSVt+XCzyaa3prmZNaBBgFEAwQYERcgLgCFgEwLqho+c4qUVk7/R2Bu+qOC28JTlbe6n0qTQCuaxZMkUWTU58wKpDbIVZWTK9CErRaySy2lZWs888ud+edwilcEsbv3v8AzyW5E7Vm1dO3J5ARjEniiS5MpATBEEyYCMTbfDLQ/wBp0hSTXppffz7U2the83D2uakju/g/oD7PhPPmrVMRafVUV/0l73lP/euQG6aTrbFKXN+ld5ZfRXfsa1NF3pjHbVTZWag7f7vxfLd8zE4mvbJb2ed1Ofdl+nq9Nr7dfN+pIwcp8WlnZGx4K0EYzB4dJb9+9/yyNTHRjkt5hJ2zn63S93M+L/GY9xty+pY4nSySvf8A45owWkKfmzjJuXpzVm1m+xPDCU5K04J/uz+VyW2s5jx6jKYbTcX+L/m9v6GYw2MUlc0uWglTUnQyu7uEndddmTzi+jy7F/o/F5cU1vi8mujQ54LjL7bftoklbgYGljOpd0MWzLvYfx8el+6aaLnC4jZtGXHKL6/lf9PlyLGnVKOmY+ZSnC7Tayayaks00+DTSZlhn23lht1d87a2CpG6sziXixqx5NT7TTXpm0qi5S3Rn77n1tzOnaoawfaYOFR/f08pr8y3KaX88n3Rfad0ZHEUpQkk0000+Ke9HoSyzmPIyxuN4ry6yBldYdESwtadKV8neLf4ov4X/R9UzElQbIESAAgCKAEUiKRUjEDs/hlo/a0bQlbe6/0r1UDZ/CPDf/k4b/7v54iq/wCoCuO6++F+JwG1Vp3r4ZXfmRXrpx/1YLcl+dZc9ncaA0e1zm2uvhDhsXtVMK1hqzzaivuZv9UF8L6x53aZB5xUiommZrWfU/F4CVsTRlGN7KrH1U5dprL2dn0MA4gV6EUk1JS6Wt73vu+vEhdNt57/AKfTPfy3dSnGq0VqE7NtPfzSf0YEakknkmlZNK9/rYLMjTi5TabTb3X2VdpWtd5c8t27oTV5vaSctr05u97O7yT7WKgkTIgiLdswNi1E1dePxcKTX3cfvKz5U4vON+cnaPu3wPQul8YqNJuNk/hgutssuSWfsa74Yas/YsInNWrVrVKl98Vb0U/9qef6pSIa2Y5SrwpJ/BHafefD5JP3Ne3LtwtbtGHfnJfShQw9opcd7fV7yyxmAk3faZe0J237itUxCe7/ABHmPXYerhsRHdNNdnf6MqQwUreqV2/ZGSVcmg0zKSHNSYbC8yvUpLlmUau0s4kfM2kXws7p5H/iJMXhI1FxUlukt66dV0ZZYzEOnm36bpN8r5Iu6Fe/EvC2sFiMZUoS2aqyb9M18L9+D6P6l/g9LRe5mQr04zi1JJp70zUsdoWpSnejLah+WW+PvxX1JxEtsbjRxvBZl1Ce0axo2hVe/wCSZsmEyW4xZNF0lXqYPFqtSyalfo7/ABRfOLR1bQmlqeKoxq03k8muMZL4ovt9VZmk61YRVINq1yXwowlbzqtnakoetPc5/gtye/PlfodmjP487qtf1N4q6t+dS86mrzhd2XFcV/bqupxFnqvFUVKLjLjked9e9C/ZcVNJeibco8k/xL639+h1OBrQIsJAQSJ1EnhA2jU7UjE6Ql91HYpJ2lXmnsLmorfOXRe7RBreHw8pyUYpyk3ZRim229ySWbfQ6lqf4RVKlqmObpQ3+TFrzJL9Ut0F0zfY6XqlqVhdHx+6htVbWlWnZzfNJ/gj0XvfebGVVto3AU8PShSowUKcFaMVeyW/jm823d8wXIAAACniKEZxcJxjKMlaUZJOLT3pp5NHMNcPBjD17zwUlh6m/wAt3dGT7b6ftdfpOpgDyDrJqvisBPYxVKULu0Z76c/2VFk+2/mkYVqx7Rx2Cp1oSp1oRqQkrShNKUWuqZx/XXwVT2qujZWe94ao8n0pVHnHtK66og4lCrzLiFuBDSWjatCpKlWpzp1I74TTTXXPeuTWTLaN0BeG3+GOrbxmKU5L7mg41JcpVL3pQ+a2n0jbia9T0HinRjX+zVvKlKMI1Nh7MpTygo803ZJ7m2le7PS+oWrEcBgqdBpOo/vK0vzVp22s+KWUV0iioYvHeVTlKe6Kcm+iV37nL/tjqVZVG85tt9L8OyyXsdC8R9EVqmGfkN7Ke1Ugt8orNW6Jq9v7HKME7NHNu5vh29NxPLcsJX4P6lw6ae4xMY3RNGrJO9zj4d8ZN0rLMpK6e8pxxbdlL5lZtDhlFV1dzTJZ1VzLKtBO9nmyzrUpRV830V2WRlzxGV8tTTjJbSkrNPkzD1aFXCO+c6P5t8oLlPmv1fPmT4LSifflxXdcDKrH3ye4z/DGefMW1HHRkk75PiTefmr873MfpDRyzlQtFvN038Eu35X2y6FDA4lNuLvGUd8Zb1y7rqjDtW3j2zlTFqlnb08f0349i4hjU1vMWq9+q49ehseqmqu2lOb+6u9mKfqduDfBLdzdi44XK8Rhs2zCc1T0foqpinZZQ/FN7l25vobxorRtPD01TpKyWb5yb3yb4suaVNRSjFJJZJLJInO7XqmH7eXu33ZfwsdIUPxL3/uc18TtBqtQlPJOCctptJJxV1dvcnmvc6wa7rpqlS0jhZYedou6nTqWu4VY/DK3FZtNcU33NtaHlpRK1Onf+PdmxYbUbGvEywioylVg7SlupqLfpqOo8lGSzXHerXTR2jUbw6oYG1SpatiPztemm+VKL3fuefa9iI03ULwplU2a2PThDJxw+6UuTqtZxX6VnztufZcNh404xhTjGEIpKMYpKKS3JJZJFQFUAAAAAAAAAAAAAYTWrVXDaQpeXiad2r7FSOVSm3xhPh2d0+KZqGrvgzg8NVVWrOpiNnOMKigqe1wcopeq3Ju3RnSgAQAAHBNf8fQpaQqwpQcYxaUpL4VUteaS4K7t3T4Hezg70eqtWrOau5VJyfdybZp3WSR09NhcsrwuNGY9SSd001vLqo+KMp4f6m0pTrVJpul8MY3aTk85Sy5ZfMn131dWGVN0G7Tk01N3UUkne6WfHI57rvHd8dU3SZdn1hFNSVr2ZTeImpWl2Uv7k2jMLCT9V2vzNtXfZbitpeKpJNfC8nfOz6Nmp1T1ytamO8t+u/O9nbu2XWG0rGe5proUNH1ZyjtKyhwbzv8AtX9f5LutoaE1tfBU37UbZ/uSyf8AmZU/MMVhKVbN+mXCccmv7rozHTlKi1Go00/hmtz6NcGUqeJlGWxUylwfB9nxL6hS2rqSuuTMi2e0IVOW5jSODVRKW6cfhl/R80ypo/Q9R1oRot7MpKLi1tRV2rtcrK7yN4wupVp3nUTinuSs3/b6lx15X00Z75j4yYjQ2qVWdOnUvC0ldpt3XtbM33R+EVKnGCztx5tu7ZWpU1GKjFWSSSXJLcTnXhrmLz9m3LPxQAGxqAAAAAAAAAAAAAAAAAAAAAAAAAAANUxupMJ1pTjUcIzltSgop+p5y2XfK/Zm1gxyxmXtnhnlhecao4TDRpQjCCtGKsl/nExutWi3iKDjD44vait13Zpxvwum/exmAW4yzhjMrLy5BgdCYly8vyaqs97jZLu5WX1zJ9eNU68cPGTe1FNOSWdnZpX6Z/P2OuEJRTTTV08mnuaNX8Eb71OThGh8Q1BRfDcXGM0vsWTfqe5ce9uX+dDpOldS8POFR0YKnVlF7DTezGfB7O5L2Oc4fUrFea3KjUcr5tvJtfreTRpuq4ujDfKuFFySbSkpWytxfC3E3jVfVWEKcnWppSnb05rZtd8Hk3f6F1qjq+8NFyqW8yStZZqEeV+L6mxm3Xq+1q39R3f84rPBaMpUf+nBJ7r5t27svADdJJ6cttvsABU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>
          <a:xfrm>
            <a:off x="7380312" y="260648"/>
            <a:ext cx="1588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How to connect</a:t>
            </a:r>
            <a:endParaRPr lang="bg-BG" sz="14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Контейнер за номер на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323970-C41D-4846-8A3F-CC235B9FDA40}" type="slidenum">
              <a:rPr lang="bg-BG" smtClean="0"/>
              <a:pPr/>
              <a:t>6</a:t>
            </a:fld>
            <a:endParaRPr lang="bg-BG"/>
          </a:p>
        </p:txBody>
      </p:sp>
      <p:pic>
        <p:nvPicPr>
          <p:cNvPr id="52" name="Картина 51" descr="see-logo.png"/>
          <p:cNvPicPr>
            <a:picLocks noChangeAspect="1"/>
          </p:cNvPicPr>
          <p:nvPr/>
        </p:nvPicPr>
        <p:blipFill>
          <a:blip r:embed="rId3" cstate="print"/>
          <a:srcRect l="42794"/>
          <a:stretch>
            <a:fillRect/>
          </a:stretch>
        </p:blipFill>
        <p:spPr>
          <a:xfrm>
            <a:off x="6653408" y="3813490"/>
            <a:ext cx="2311080" cy="1415710"/>
          </a:xfrm>
          <a:prstGeom prst="rect">
            <a:avLst/>
          </a:prstGeom>
        </p:spPr>
      </p:pic>
      <p:pic>
        <p:nvPicPr>
          <p:cNvPr id="81" name="Picture 2" descr="http://www.edu-tree.com/ttd/pc_user_icon_by_ornorm-d4wina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1872208" cy="187220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419872" y="4293096"/>
            <a:ext cx="2195107" cy="1872208"/>
            <a:chOff x="4067944" y="2060848"/>
            <a:chExt cx="2195107" cy="18722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662" t="2333" r="1971"/>
            <a:stretch>
              <a:fillRect/>
            </a:stretch>
          </p:blipFill>
          <p:spPr bwMode="auto">
            <a:xfrm>
              <a:off x="4067944" y="2348880"/>
              <a:ext cx="2195107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Текстово поле 36"/>
            <p:cNvSpPr txBox="1"/>
            <p:nvPr/>
          </p:nvSpPr>
          <p:spPr>
            <a:xfrm>
              <a:off x="4067944" y="2060848"/>
              <a:ext cx="2160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Front-End Application</a:t>
              </a:r>
              <a:endParaRPr lang="bg-BG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47864" y="1916832"/>
            <a:ext cx="2232248" cy="1800200"/>
            <a:chOff x="3707904" y="4581128"/>
            <a:chExt cx="2304256" cy="1800200"/>
          </a:xfrm>
        </p:grpSpPr>
        <p:pic>
          <p:nvPicPr>
            <p:cNvPr id="35" name="Picture 3" descr="D:\_documents\seelink\seelink_network_diagram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4869160"/>
              <a:ext cx="2304256" cy="15121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Текстово поле 37"/>
            <p:cNvSpPr txBox="1"/>
            <p:nvPr/>
          </p:nvSpPr>
          <p:spPr>
            <a:xfrm>
              <a:off x="3707904" y="4581128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FIX API</a:t>
              </a:r>
              <a:endParaRPr lang="bg-BG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2" name="Картина 41" descr="see-logo.png"/>
          <p:cNvPicPr>
            <a:picLocks noChangeAspect="1"/>
          </p:cNvPicPr>
          <p:nvPr/>
        </p:nvPicPr>
        <p:blipFill>
          <a:blip r:embed="rId3" cstate="print"/>
          <a:srcRect r="63725"/>
          <a:stretch>
            <a:fillRect/>
          </a:stretch>
        </p:blipFill>
        <p:spPr>
          <a:xfrm>
            <a:off x="7157464" y="3021402"/>
            <a:ext cx="1318923" cy="12741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0800000">
            <a:off x="0" y="134076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724128" y="3068960"/>
            <a:ext cx="792088" cy="432048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724128" y="4869160"/>
            <a:ext cx="792088" cy="432048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483768" y="3861048"/>
            <a:ext cx="792088" cy="432048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Картина 24" descr="see-logo.png"/>
          <p:cNvPicPr>
            <a:picLocks noChangeAspect="1"/>
          </p:cNvPicPr>
          <p:nvPr/>
        </p:nvPicPr>
        <p:blipFill>
          <a:blip r:embed="rId3" cstate="print"/>
          <a:srcRect r="-2394"/>
          <a:stretch>
            <a:fillRect/>
          </a:stretch>
        </p:blipFill>
        <p:spPr>
          <a:xfrm>
            <a:off x="107504" y="116632"/>
            <a:ext cx="2376264" cy="813255"/>
          </a:xfrm>
          <a:prstGeom prst="rect">
            <a:avLst/>
          </a:prstGeom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51520" y="1052736"/>
          <a:ext cx="72008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864096"/>
                <a:gridCol w="1152128"/>
                <a:gridCol w="648072"/>
                <a:gridCol w="1152128"/>
                <a:gridCol w="136815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Concept</a:t>
                      </a:r>
                      <a:endParaRPr lang="bg-BG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Market Data</a:t>
                      </a:r>
                      <a:endParaRPr lang="bg-BG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FEA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Indices</a:t>
                      </a:r>
                      <a:endParaRPr lang="bg-BG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Upcoming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Групиране 124"/>
          <p:cNvGrpSpPr/>
          <p:nvPr/>
        </p:nvGrpSpPr>
        <p:grpSpPr>
          <a:xfrm>
            <a:off x="611560" y="1709600"/>
            <a:ext cx="7920880" cy="4599720"/>
            <a:chOff x="467544" y="1707654"/>
            <a:chExt cx="6758801" cy="3581650"/>
          </a:xfrm>
        </p:grpSpPr>
        <p:pic>
          <p:nvPicPr>
            <p:cNvPr id="126" name="Picture 4" descr="http://www.conceptdraw.com/How-To-Guide/picture/geo-map-europe-croatia/Geo-map-europe-croatia-contour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7544" y="1858516"/>
              <a:ext cx="2653681" cy="2664296"/>
            </a:xfrm>
            <a:prstGeom prst="rect">
              <a:avLst/>
            </a:prstGeom>
            <a:noFill/>
          </p:spPr>
        </p:pic>
        <p:pic>
          <p:nvPicPr>
            <p:cNvPr id="127" name="Picture 10" descr="http://www.conceptdraw.com/How-To-Guide/picture/geo-map-europe-slovenia/Geo-map-europe-slovenia-contour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1341" y="1707654"/>
              <a:ext cx="1350896" cy="971521"/>
            </a:xfrm>
            <a:prstGeom prst="rect">
              <a:avLst/>
            </a:prstGeom>
            <a:noFill/>
          </p:spPr>
        </p:pic>
        <p:pic>
          <p:nvPicPr>
            <p:cNvPr id="128" name="Picture 16" descr="http://www.conceptdraw.com/How-To-Guide/picture/geo-map-europe-serbia/Geo-map-europe-serbia-contour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17376" y="1980048"/>
              <a:ext cx="2088232" cy="2683637"/>
            </a:xfrm>
            <a:prstGeom prst="rect">
              <a:avLst/>
            </a:prstGeom>
            <a:noFill/>
          </p:spPr>
        </p:pic>
        <p:pic>
          <p:nvPicPr>
            <p:cNvPr id="129" name="Picture 20" descr="http://www.conceptdraw.com/How-To-Guide/picture/geo-map-europe-bulgaria/Geo-map-europe-bulgaria-contour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10345" y="2977697"/>
              <a:ext cx="2916000" cy="1944001"/>
            </a:xfrm>
            <a:prstGeom prst="rect">
              <a:avLst/>
            </a:prstGeom>
            <a:noFill/>
          </p:spPr>
        </p:pic>
        <p:pic>
          <p:nvPicPr>
            <p:cNvPr id="130" name="Picture 22" descr="http://www.conceptdraw.com/How-To-Guide/picture/geo-map-europe-macedonia/Geo-map-europe-macedonia-contour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699112" y="4284304"/>
              <a:ext cx="1152128" cy="1005000"/>
            </a:xfrm>
            <a:prstGeom prst="rect">
              <a:avLst/>
            </a:prstGeom>
            <a:noFill/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22237" t="7903" r="63375" b="75292"/>
          <a:stretch>
            <a:fillRect/>
          </a:stretch>
        </p:blipFill>
        <p:spPr bwMode="auto">
          <a:xfrm>
            <a:off x="0" y="0"/>
            <a:ext cx="9144000" cy="140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data:image/jpeg;base64,/9j/4AAQSkZJRgABAQAAAQABAAD/2wCEAAkGBxQSEhQUEhQUFhUXFRUVFxQVGBUYGBcUFBcXFxQXFhUYHCggGBolHBcUITEhJSkrLi4uFx8zODMsNygtLisBCgoKDg0OGhAQFywkHB8sLywwMCwsLDQsLCwsLCwsLCwsLDcsLCssLCwsLCwsLCwsLywsLCwtLCwsLCwsLCwsLP/AABEIALcBEwMBIgACEQEDEQH/xAAcAAEAAAcBAAAAAAAAAAAAAAAAAQIDBAUGBwj/xAA8EAACAQICCAQDBwMDBQEAAAAAAQIDEQQhBQYSMUFRYXEHEyKBMpGhFCNCUmJyscHR8GOC8TNDU3ODJf/EABkBAQEAAwEAAAAAAAAAAAAAAAABAgMEBf/EACMRAQEAAgEFAAIDAQAAAAAAAAABAgMRBBIhMUFhcRMyUSL/2gAMAwEAAhEDEQA/AO4gw+res2Gx9Pbw1RSt8UHlOD5Tg8133Pg2ZgAAAAAAAAAAAAAAAAAAAAAAAAAAAAAAAAAAAAAAAAAAQlJJNt2Szbe5Jb2wFwc/0l4l4aNWcYKrNJ2U4KOy7b3G8ldXvmAcvPuAx1ShUjUozlTqRzjODs178VzTyfE7XqV4w06kVT0h93UVkq0Itwmuc4rOEu1123HDGQiwj2LgsZTrQU6U4zg90oNST90VzytqrrXiMDUU6M2lf1QecJrlOPHvvXBnoTU3XKhpCHoexVSvOi3ml+aL/FG/HhxSCtlAAAAAAAAAAAAAAAAAAAAAAAAAAAAAAAAAAAGP0zpvD4SG3iKsKceF3nLpGKzk+iRyzWXxik7wwVPZW7zaqTl3jTWS7tvsB1vHY6nRg51qkKcFvlOSivm+JxzxC8Q1ib0MO35C+KWadV9b5qHTjx5HOtK6YrYme3XqzqS5ybdr8IrdFdEWLmRGUeO6IGK8wiBYhEIsjcyEyZkNH42cGpU5yhUg9qE4tqSfGzXT+pjblSErZgdn1K8Y09mlpFWeSWJgsn/7aa+H90cuiR1zC4mFSEZ05RnCSvGcWpRknxTWTR46qZP+DP6ra2YrAT2sPUai3eVKXqpz/dDn+pWfUg9Vg0rUfxHw+PtTl9ziP/FJ5Tdrt0pfi/a7Pfk1mbqFAAAAAAAAAAAAAAAAAAAAAAAAADRNcvE7DYLap0mq9dXWxB+iD/1Jrj+lXfO28DctI6QpYenKrWnGnCO+UnZdF1fTezkOtnjFKV6eAjsx3efUV5PrCm8o95X7I5zrLrNiMfU28RU2rfDBZQhfhCHDvm3xZiLkRe47H1K03UqzlUm98ptt/N8Ohb3KdyG0UViRkqkNoCNgQ2gBaRIkERQEUiZMgCiM43XYhCRFEJIgrRnazW9O6fJrNNM6Fq34tY3DxUKuziIL/wAl1Uty81b+8lJ9TnKJ4sD0tqt4i4PGtQ2vJrPJUqtltPlCe6XbJ9DcDx+p3N+1S8UMVhVGFZ/aKSytNvbiv01M79pX4ZoK9BAwOrGt2Fx8b0KnrSvKlP01I948V1V11M8AAAAAAAAAAAAAAAChjsbTowlUqzjCEVeUpNJL3YFcwusutOGwENrE1FFv4aazqT/bDe+7slxaOYa4eMM5bVPR8diO7z5q8n1hTeUe8rvojlWMxc6s5VKs5TnJ3lObbk+7ZBumunidicbenSvQoPLYi/XNf6k1w/Ssue0aG2GQCFyNyAKI3FyFyAEbkLhkrAqbQKVwBQ2ieLKUUToCqiJTTJrgTIiiTaG0BVuQuUHMmiBWTJlIp2I3AvcLi5QkpRlKMk7qUW4yi+cZLNPsdX1L8W5JwpY71RbUViFZSjfJOpHdJc5Kzy3M46mVIwcvSs3LJLm3kl8wPYYMfhKjjFRb3JK/ZWuatX0hOp8c21yTsn7LI1bds1+27Vquy+G418dTh8U4rpfP5LMxmI1iin6IOXVvZX8M1eVVIusLhHUvd2XTec16nLL068ekxn9qz+H1jg/ji49fiX0z+hkaekKUldVIfNGuR0ZHjd9y4p0Ix4Izx3Z/Uy6fX8rORx1N5bcf4/kuEzXpJEItr4ZNdmzKb79jC9NL6rYgYD7ZVX4vov7FtXxtf8/ySX1sW9Rj/lYzpM79jZ2zn/iTqfPSCc4V5qUIry6MmvJ2ltOTatdSle21wssmZPRunKvmOFZNxfwztnHpLg11/wAWdZtwzmc5jRs15a7xXlHF4eVOcqdSLjODcZRe+MlwZQudy8UNTViYefRj9/BcP+5BfgfXk/bc8uHSVt+XCzyaa3prmZNaBBgFEAwQYERcgLgCFgEwLqho+c4qUVk7/R2Bu+qOC28JTlbe6n0qTQCuaxZMkUWTU58wKpDbIVZWTK9CErRaySy2lZWs888ud+edwilcEsbv3v8AzyW5E7Vm1dO3J5ARjEniiS5MpATBEEyYCMTbfDLQ/wBp0hSTXppffz7U2the83D2uakju/g/oD7PhPPmrVMRafVUV/0l73lP/euQG6aTrbFKXN+ld5ZfRXfsa1NF3pjHbVTZWag7f7vxfLd8zE4mvbJb2ed1Ofdl+nq9Nr7dfN+pIwcp8WlnZGx4K0EYzB4dJb9+9/yyNTHRjkt5hJ2zn63S93M+L/GY9xty+pY4nSySvf8A45owWkKfmzjJuXpzVm1m+xPDCU5K04J/uz+VyW2s5jx6jKYbTcX+L/m9v6GYw2MUlc0uWglTUnQyu7uEndddmTzi+jy7F/o/F5cU1vi8mujQ54LjL7bftoklbgYGljOpd0MWzLvYfx8el+6aaLnC4jZtGXHKL6/lf9PlyLGnVKOmY+ZSnC7Tayayaks00+DTSZlhn23lht1d87a2CpG6sziXixqx5NT7TTXpm0qi5S3Rn77n1tzOnaoawfaYOFR/f08pr8y3KaX88n3Rfad0ZHEUpQkk0000+Ke9HoSyzmPIyxuN4ry6yBldYdESwtadKV8neLf4ov4X/R9UzElQbIESAAgCKAEUiKRUjEDs/hlo/a0bQlbe6/0r1UDZ/CPDf/k4b/7v54iq/wCoCuO6++F+JwG1Vp3r4ZXfmRXrpx/1YLcl+dZc9ncaA0e1zm2uvhDhsXtVMK1hqzzaivuZv9UF8L6x53aZB5xUiommZrWfU/F4CVsTRlGN7KrH1U5dprL2dn0MA4gV6EUk1JS6Wt73vu+vEhdNt57/AKfTPfy3dSnGq0VqE7NtPfzSf0YEakknkmlZNK9/rYLMjTi5TabTb3X2VdpWtd5c8t27oTV5vaSctr05u97O7yT7WKgkTIgiLdswNi1E1dePxcKTX3cfvKz5U4vON+cnaPu3wPQul8YqNJuNk/hgutssuSWfsa74Yas/YsInNWrVrVKl98Vb0U/9qef6pSIa2Y5SrwpJ/BHafefD5JP3Ne3LtwtbtGHfnJfShQw9opcd7fV7yyxmAk3faZe0J237itUxCe7/ABHmPXYerhsRHdNNdnf6MqQwUreqV2/ZGSVcmg0zKSHNSYbC8yvUpLlmUau0s4kfM2kXws7p5H/iJMXhI1FxUlukt66dV0ZZYzEOnm36bpN8r5Iu6Fe/EvC2sFiMZUoS2aqyb9M18L9+D6P6l/g9LRe5mQr04zi1JJp70zUsdoWpSnejLah+WW+PvxX1JxEtsbjRxvBZl1Ce0axo2hVe/wCSZsmEyW4xZNF0lXqYPFqtSyalfo7/ABRfOLR1bQmlqeKoxq03k8muMZL4ovt9VZmk61YRVINq1yXwowlbzqtnakoetPc5/gtye/PlfodmjP487qtf1N4q6t+dS86mrzhd2XFcV/bqupxFnqvFUVKLjLjked9e9C/ZcVNJeibco8k/xL639+h1OBrQIsJAQSJ1EnhA2jU7UjE6Ql91HYpJ2lXmnsLmorfOXRe7RBreHw8pyUYpyk3ZRim229ySWbfQ6lqf4RVKlqmObpQ3+TFrzJL9Ut0F0zfY6XqlqVhdHx+6htVbWlWnZzfNJ/gj0XvfebGVVto3AU8PShSowUKcFaMVeyW/jm823d8wXIAAACniKEZxcJxjKMlaUZJOLT3pp5NHMNcPBjD17zwUlh6m/wAt3dGT7b6ftdfpOpgDyDrJqvisBPYxVKULu0Z76c/2VFk+2/mkYVqx7Rx2Cp1oSp1oRqQkrShNKUWuqZx/XXwVT2qujZWe94ao8n0pVHnHtK66og4lCrzLiFuBDSWjatCpKlWpzp1I74TTTXXPeuTWTLaN0BeG3+GOrbxmKU5L7mg41JcpVL3pQ+a2n0jbia9T0HinRjX+zVvKlKMI1Nh7MpTygo803ZJ7m2le7PS+oWrEcBgqdBpOo/vK0vzVp22s+KWUV0iioYvHeVTlKe6Kcm+iV37nL/tjqVZVG85tt9L8OyyXsdC8R9EVqmGfkN7Ke1Ugt8orNW6Jq9v7HKME7NHNu5vh29NxPLcsJX4P6lw6ae4xMY3RNGrJO9zj4d8ZN0rLMpK6e8pxxbdlL5lZtDhlFV1dzTJZ1VzLKtBO9nmyzrUpRV830V2WRlzxGV8tTTjJbSkrNPkzD1aFXCO+c6P5t8oLlPmv1fPmT4LSifflxXdcDKrH3ye4z/DGefMW1HHRkk75PiTefmr873MfpDRyzlQtFvN038Eu35X2y6FDA4lNuLvGUd8Zb1y7rqjDtW3j2zlTFqlnb08f0349i4hjU1vMWq9+q49ehseqmqu2lOb+6u9mKfqduDfBLdzdi44XK8Rhs2zCc1T0foqpinZZQ/FN7l25vobxorRtPD01TpKyWb5yb3yb4suaVNRSjFJJZJLJInO7XqmH7eXu33ZfwsdIUPxL3/uc18TtBqtQlPJOCctptJJxV1dvcnmvc6wa7rpqlS0jhZYedou6nTqWu4VY/DK3FZtNcU33NtaHlpRK1Onf+PdmxYbUbGvEywioylVg7SlupqLfpqOo8lGSzXHerXTR2jUbw6oYG1SpatiPztemm+VKL3fuefa9iI03ULwplU2a2PThDJxw+6UuTqtZxX6VnztufZcNh404xhTjGEIpKMYpKKS3JJZJFQFUAAAAAAAAAAAAAYTWrVXDaQpeXiad2r7FSOVSm3xhPh2d0+KZqGrvgzg8NVVWrOpiNnOMKigqe1wcopeq3Ju3RnSgAQAAHBNf8fQpaQqwpQcYxaUpL4VUteaS4K7t3T4Hezg70eqtWrOau5VJyfdybZp3WSR09NhcsrwuNGY9SSd001vLqo+KMp4f6m0pTrVJpul8MY3aTk85Sy5ZfMn131dWGVN0G7Tk01N3UUkne6WfHI57rvHd8dU3SZdn1hFNSVr2ZTeImpWl2Uv7k2jMLCT9V2vzNtXfZbitpeKpJNfC8nfOz6Nmp1T1ytamO8t+u/O9nbu2XWG0rGe5proUNH1ZyjtKyhwbzv8AtX9f5LutoaE1tfBU37UbZ/uSyf8AmZU/MMVhKVbN+mXCccmv7rozHTlKi1Go00/hmtz6NcGUqeJlGWxUylwfB9nxL6hS2rqSuuTMi2e0IVOW5jSODVRKW6cfhl/R80ypo/Q9R1oRot7MpKLi1tRV2rtcrK7yN4wupVp3nUTinuSs3/b6lx15X00Z75j4yYjQ2qVWdOnUvC0ldpt3XtbM33R+EVKnGCztx5tu7ZWpU1GKjFWSSSXJLcTnXhrmLz9m3LPxQAGxqAAAAAAAAAAAAAAAAAAAAAAAAAAANUxupMJ1pTjUcIzltSgop+p5y2XfK/Zm1gxyxmXtnhnlhecao4TDRpQjCCtGKsl/nExutWi3iKDjD44vait13Zpxvwum/exmAW4yzhjMrLy5BgdCYly8vyaqs97jZLu5WX1zJ9eNU68cPGTe1FNOSWdnZpX6Z/P2OuEJRTTTV08mnuaNX8Eb71OThGh8Q1BRfDcXGM0vsWTfqe5ce9uX+dDpOldS8POFR0YKnVlF7DTezGfB7O5L2Oc4fUrFea3KjUcr5tvJtfreTRpuq4ujDfKuFFySbSkpWytxfC3E3jVfVWEKcnWppSnb05rZtd8Hk3f6F1qjq+8NFyqW8yStZZqEeV+L6mxm3Xq+1q39R3f84rPBaMpUf+nBJ7r5t27svADdJJ6cttvsABU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>
          <a:xfrm>
            <a:off x="7596336" y="260648"/>
            <a:ext cx="1239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Participants</a:t>
            </a:r>
            <a:endParaRPr lang="bg-BG" sz="14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Контейнер за номер на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323970-C41D-4846-8A3F-CC235B9FDA40}" type="slidenum">
              <a:rPr lang="bg-BG" smtClean="0"/>
              <a:pPr/>
              <a:t>7</a:t>
            </a:fld>
            <a:endParaRPr lang="bg-BG"/>
          </a:p>
        </p:txBody>
      </p:sp>
      <p:sp>
        <p:nvSpPr>
          <p:cNvPr id="27" name="Осмоъгълник 26"/>
          <p:cNvSpPr/>
          <p:nvPr/>
        </p:nvSpPr>
        <p:spPr>
          <a:xfrm>
            <a:off x="4211960" y="5445224"/>
            <a:ext cx="720000" cy="720000"/>
          </a:xfrm>
          <a:prstGeom prst="octagon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BSE</a:t>
            </a:r>
            <a:endParaRPr lang="bg-BG" sz="2000" b="1" dirty="0"/>
          </a:p>
        </p:txBody>
      </p:sp>
      <p:pic>
        <p:nvPicPr>
          <p:cNvPr id="22" name="Картина 21" descr="see-logo.png"/>
          <p:cNvPicPr>
            <a:picLocks noChangeAspect="1"/>
          </p:cNvPicPr>
          <p:nvPr/>
        </p:nvPicPr>
        <p:blipFill>
          <a:blip r:embed="rId8" cstate="print"/>
          <a:srcRect r="63725"/>
          <a:stretch>
            <a:fillRect/>
          </a:stretch>
        </p:blipFill>
        <p:spPr>
          <a:xfrm>
            <a:off x="3851920" y="3212976"/>
            <a:ext cx="1296144" cy="1252133"/>
          </a:xfrm>
          <a:prstGeom prst="rect">
            <a:avLst/>
          </a:prstGeom>
        </p:spPr>
      </p:pic>
      <p:sp>
        <p:nvSpPr>
          <p:cNvPr id="29" name="Закръглен правоъгълник 28"/>
          <p:cNvSpPr/>
          <p:nvPr/>
        </p:nvSpPr>
        <p:spPr>
          <a:xfrm>
            <a:off x="1547664" y="1700809"/>
            <a:ext cx="720080" cy="576063"/>
          </a:xfrm>
          <a:prstGeom prst="roundRect">
            <a:avLst>
              <a:gd name="adj" fmla="val 1402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OrBr</a:t>
            </a:r>
            <a:endParaRPr lang="bg-BG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Закръглен правоъгълник 29"/>
          <p:cNvSpPr/>
          <p:nvPr/>
        </p:nvSpPr>
        <p:spPr>
          <a:xfrm>
            <a:off x="4139952" y="1700808"/>
            <a:ext cx="720080" cy="576064"/>
          </a:xfrm>
          <a:prstGeom prst="roundRect">
            <a:avLst>
              <a:gd name="adj" fmla="val 140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err="1" smtClean="0">
                <a:solidFill>
                  <a:srgbClr val="13180A"/>
                </a:solidFill>
              </a:rPr>
              <a:t>OrBr</a:t>
            </a:r>
            <a:endParaRPr lang="bg-BG" sz="2000" dirty="0">
              <a:solidFill>
                <a:srgbClr val="13180A"/>
              </a:solidFill>
            </a:endParaRPr>
          </a:p>
        </p:txBody>
      </p:sp>
      <p:sp>
        <p:nvSpPr>
          <p:cNvPr id="32" name="Осмоъгълник 31"/>
          <p:cNvSpPr/>
          <p:nvPr/>
        </p:nvSpPr>
        <p:spPr>
          <a:xfrm>
            <a:off x="3347864" y="5445224"/>
            <a:ext cx="720080" cy="720080"/>
          </a:xfrm>
          <a:prstGeom prst="oct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ZSE</a:t>
            </a:r>
            <a:endParaRPr lang="bg-BG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Закръглен правоъгълник 33"/>
          <p:cNvSpPr/>
          <p:nvPr/>
        </p:nvSpPr>
        <p:spPr>
          <a:xfrm>
            <a:off x="3275856" y="1700808"/>
            <a:ext cx="720080" cy="576063"/>
          </a:xfrm>
          <a:prstGeom prst="roundRect">
            <a:avLst>
              <a:gd name="adj" fmla="val 1402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OrBr</a:t>
            </a:r>
            <a:endParaRPr lang="bg-BG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Закръглен правоъгълник 35"/>
          <p:cNvSpPr/>
          <p:nvPr/>
        </p:nvSpPr>
        <p:spPr>
          <a:xfrm>
            <a:off x="2411760" y="1700808"/>
            <a:ext cx="720080" cy="576064"/>
          </a:xfrm>
          <a:prstGeom prst="roundRect">
            <a:avLst>
              <a:gd name="adj" fmla="val 140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OrBr</a:t>
            </a:r>
            <a:endParaRPr lang="bg-BG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6" name="Осмоъгълник 95"/>
          <p:cNvSpPr/>
          <p:nvPr/>
        </p:nvSpPr>
        <p:spPr>
          <a:xfrm>
            <a:off x="5076056" y="5445224"/>
            <a:ext cx="720000" cy="720000"/>
          </a:xfrm>
          <a:prstGeom prst="octagon">
            <a:avLst/>
          </a:prstGeom>
          <a:solidFill>
            <a:schemeClr val="accent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MSE</a:t>
            </a:r>
            <a:endParaRPr lang="bg-BG" sz="2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7" name="Осмоъгълник 96"/>
          <p:cNvSpPr/>
          <p:nvPr/>
        </p:nvSpPr>
        <p:spPr>
          <a:xfrm>
            <a:off x="5940152" y="5445304"/>
            <a:ext cx="720000" cy="720000"/>
          </a:xfrm>
          <a:prstGeom prst="octagon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400" b="1" dirty="0" smtClean="0"/>
              <a:t>BELEX</a:t>
            </a:r>
            <a:endParaRPr lang="bg-BG" sz="1400" b="1" dirty="0"/>
          </a:p>
        </p:txBody>
      </p:sp>
      <p:sp>
        <p:nvSpPr>
          <p:cNvPr id="98" name="Осмоъгълник 97"/>
          <p:cNvSpPr/>
          <p:nvPr/>
        </p:nvSpPr>
        <p:spPr>
          <a:xfrm>
            <a:off x="2411760" y="5445224"/>
            <a:ext cx="720000" cy="720000"/>
          </a:xfrm>
          <a:prstGeom prst="oc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LJSE</a:t>
            </a:r>
            <a:endParaRPr lang="bg-BG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0" name="Закръглен правоъгълник 99"/>
          <p:cNvSpPr/>
          <p:nvPr/>
        </p:nvSpPr>
        <p:spPr>
          <a:xfrm>
            <a:off x="5004048" y="1700808"/>
            <a:ext cx="720080" cy="576064"/>
          </a:xfrm>
          <a:prstGeom prst="roundRect">
            <a:avLst>
              <a:gd name="adj" fmla="val 1402"/>
            </a:avLst>
          </a:prstGeom>
          <a:solidFill>
            <a:schemeClr val="accent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err="1" smtClean="0">
                <a:solidFill>
                  <a:srgbClr val="13180A"/>
                </a:solidFill>
              </a:rPr>
              <a:t>OrBr</a:t>
            </a:r>
            <a:endParaRPr lang="bg-BG" sz="2000" dirty="0">
              <a:solidFill>
                <a:srgbClr val="13180A"/>
              </a:solidFill>
            </a:endParaRPr>
          </a:p>
        </p:txBody>
      </p:sp>
      <p:sp>
        <p:nvSpPr>
          <p:cNvPr id="102" name="Закръглен правоъгълник 101"/>
          <p:cNvSpPr/>
          <p:nvPr/>
        </p:nvSpPr>
        <p:spPr>
          <a:xfrm>
            <a:off x="5868144" y="1700808"/>
            <a:ext cx="720080" cy="576064"/>
          </a:xfrm>
          <a:prstGeom prst="roundRect">
            <a:avLst>
              <a:gd name="adj" fmla="val 1402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err="1" smtClean="0">
                <a:solidFill>
                  <a:srgbClr val="13180A"/>
                </a:solidFill>
              </a:rPr>
              <a:t>OrBr</a:t>
            </a:r>
            <a:endParaRPr lang="bg-BG" sz="2000" dirty="0">
              <a:solidFill>
                <a:srgbClr val="13180A"/>
              </a:solidFill>
            </a:endParaRPr>
          </a:p>
        </p:txBody>
      </p:sp>
      <p:sp>
        <p:nvSpPr>
          <p:cNvPr id="104" name="Стрелка нагоре 103"/>
          <p:cNvSpPr/>
          <p:nvPr/>
        </p:nvSpPr>
        <p:spPr>
          <a:xfrm>
            <a:off x="2691000" y="5085184"/>
            <a:ext cx="144016" cy="288032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5" name="Стрелка нагоре 104"/>
          <p:cNvSpPr/>
          <p:nvPr/>
        </p:nvSpPr>
        <p:spPr>
          <a:xfrm>
            <a:off x="3635896" y="5085184"/>
            <a:ext cx="144016" cy="288032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6" name="Стрелка нагоре 105"/>
          <p:cNvSpPr/>
          <p:nvPr/>
        </p:nvSpPr>
        <p:spPr>
          <a:xfrm>
            <a:off x="4499992" y="5085184"/>
            <a:ext cx="144016" cy="28803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7" name="Стрелка нагоре 106"/>
          <p:cNvSpPr/>
          <p:nvPr/>
        </p:nvSpPr>
        <p:spPr>
          <a:xfrm>
            <a:off x="5364088" y="5085184"/>
            <a:ext cx="144016" cy="288032"/>
          </a:xfrm>
          <a:prstGeom prst="upArrow">
            <a:avLst/>
          </a:prstGeom>
          <a:solidFill>
            <a:srgbClr val="0E4A2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8" name="Стрелка нагоре 107"/>
          <p:cNvSpPr/>
          <p:nvPr/>
        </p:nvSpPr>
        <p:spPr>
          <a:xfrm>
            <a:off x="6228184" y="5085184"/>
            <a:ext cx="144016" cy="288032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10" name="Право съединение 109"/>
          <p:cNvCxnSpPr/>
          <p:nvPr/>
        </p:nvCxnSpPr>
        <p:spPr>
          <a:xfrm>
            <a:off x="2699792" y="4941168"/>
            <a:ext cx="36004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1" name="Стрелка нагоре 110"/>
          <p:cNvSpPr/>
          <p:nvPr/>
        </p:nvSpPr>
        <p:spPr>
          <a:xfrm>
            <a:off x="4312016" y="4581128"/>
            <a:ext cx="360040" cy="288032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2" name="Стрелка нагоре 111"/>
          <p:cNvSpPr/>
          <p:nvPr/>
        </p:nvSpPr>
        <p:spPr>
          <a:xfrm>
            <a:off x="4283968" y="2852936"/>
            <a:ext cx="360040" cy="288032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13" name="Право съединение 112"/>
          <p:cNvCxnSpPr/>
          <p:nvPr/>
        </p:nvCxnSpPr>
        <p:spPr>
          <a:xfrm>
            <a:off x="1763688" y="2780928"/>
            <a:ext cx="547260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6" name="Стрелка нагоре 115"/>
          <p:cNvSpPr/>
          <p:nvPr/>
        </p:nvSpPr>
        <p:spPr>
          <a:xfrm>
            <a:off x="3563888" y="2420888"/>
            <a:ext cx="144016" cy="288032"/>
          </a:xfrm>
          <a:prstGeom prst="upArrow">
            <a:avLst/>
          </a:prstGeom>
          <a:solidFill>
            <a:srgbClr val="0E4A2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7" name="Стрелка нагоре 116"/>
          <p:cNvSpPr/>
          <p:nvPr/>
        </p:nvSpPr>
        <p:spPr>
          <a:xfrm>
            <a:off x="6948264" y="2420888"/>
            <a:ext cx="144016" cy="288032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8" name="Стрелка нагоре 117"/>
          <p:cNvSpPr/>
          <p:nvPr/>
        </p:nvSpPr>
        <p:spPr>
          <a:xfrm>
            <a:off x="6156176" y="2420888"/>
            <a:ext cx="144016" cy="28803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9" name="Стрелка нагоре 118"/>
          <p:cNvSpPr/>
          <p:nvPr/>
        </p:nvSpPr>
        <p:spPr>
          <a:xfrm>
            <a:off x="1835696" y="2420888"/>
            <a:ext cx="144016" cy="288032"/>
          </a:xfrm>
          <a:prstGeom prst="upArrow">
            <a:avLst/>
          </a:prstGeom>
          <a:solidFill>
            <a:srgbClr val="0E4A2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0" name="Стрелка нагоре 119"/>
          <p:cNvSpPr/>
          <p:nvPr/>
        </p:nvSpPr>
        <p:spPr>
          <a:xfrm>
            <a:off x="2699792" y="2420888"/>
            <a:ext cx="144016" cy="288032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1" name="Стрелка нагоре 120"/>
          <p:cNvSpPr/>
          <p:nvPr/>
        </p:nvSpPr>
        <p:spPr>
          <a:xfrm>
            <a:off x="4427984" y="2420888"/>
            <a:ext cx="144016" cy="288032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2" name="Стрелка нагоре 121"/>
          <p:cNvSpPr/>
          <p:nvPr/>
        </p:nvSpPr>
        <p:spPr>
          <a:xfrm>
            <a:off x="5292080" y="2420888"/>
            <a:ext cx="144016" cy="288032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4" name="Закръглен правоъгълник 123"/>
          <p:cNvSpPr/>
          <p:nvPr/>
        </p:nvSpPr>
        <p:spPr>
          <a:xfrm>
            <a:off x="6732240" y="1700808"/>
            <a:ext cx="720080" cy="576064"/>
          </a:xfrm>
          <a:prstGeom prst="roundRect">
            <a:avLst>
              <a:gd name="adj" fmla="val 140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OrBr</a:t>
            </a:r>
            <a:endParaRPr lang="bg-BG" sz="2000" dirty="0">
              <a:solidFill>
                <a:schemeClr val="bg1"/>
              </a:solidFill>
            </a:endParaRPr>
          </a:p>
        </p:txBody>
      </p:sp>
      <p:sp>
        <p:nvSpPr>
          <p:cNvPr id="44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580112" y="3212976"/>
            <a:ext cx="3384376" cy="1440160"/>
          </a:xfrm>
          <a:solidFill>
            <a:schemeClr val="bg1">
              <a:alpha val="79000"/>
            </a:schemeClr>
          </a:solidFill>
        </p:spPr>
        <p:txBody>
          <a:bodyPr>
            <a:normAutofit fontScale="47500" lnSpcReduction="20000"/>
          </a:bodyPr>
          <a:lstStyle/>
          <a:p>
            <a:pPr marL="119063" indent="-119063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Transferred by the participating exchanges to SEE Link</a:t>
            </a:r>
          </a:p>
          <a:p>
            <a:pPr marL="119063" indent="-119063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SEE Link – Exchange connection through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FiX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19063" indent="-119063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SEE Link distributes the data only to appropriate Originating Brokers 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print"/>
          <a:srcRect l="40080" t="25968" r="38114" b="641"/>
          <a:stretch>
            <a:fillRect/>
          </a:stretch>
        </p:blipFill>
        <p:spPr bwMode="auto">
          <a:xfrm>
            <a:off x="0" y="1052736"/>
            <a:ext cx="9144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0800000">
            <a:off x="0" y="134076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Картина 48" descr="see-logo.png"/>
          <p:cNvPicPr>
            <a:picLocks noChangeAspect="1"/>
          </p:cNvPicPr>
          <p:nvPr/>
        </p:nvPicPr>
        <p:blipFill>
          <a:blip r:embed="rId8" cstate="print"/>
          <a:srcRect r="-2394"/>
          <a:stretch>
            <a:fillRect/>
          </a:stretch>
        </p:blipFill>
        <p:spPr>
          <a:xfrm>
            <a:off x="107504" y="116632"/>
            <a:ext cx="2376264" cy="813255"/>
          </a:xfrm>
          <a:prstGeom prst="rect">
            <a:avLst/>
          </a:prstGeom>
        </p:spPr>
      </p:pic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251520" y="1052736"/>
          <a:ext cx="72008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864096"/>
                <a:gridCol w="1152128"/>
                <a:gridCol w="648072"/>
                <a:gridCol w="1152128"/>
                <a:gridCol w="136815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Concept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Market Data</a:t>
                      </a:r>
                      <a:endParaRPr lang="bg-BG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FEA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Indices</a:t>
                      </a:r>
                      <a:endParaRPr lang="bg-BG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Upcoming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 l="22237" t="7903" r="63375" b="75292"/>
          <a:stretch>
            <a:fillRect/>
          </a:stretch>
        </p:blipFill>
        <p:spPr bwMode="auto">
          <a:xfrm>
            <a:off x="0" y="0"/>
            <a:ext cx="9144000" cy="140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Контейнер за номер на слайда 5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323970-C41D-4846-8A3F-CC235B9FDA40}" type="slidenum">
              <a:rPr lang="bg-BG" smtClean="0"/>
              <a:pPr/>
              <a:t>8</a:t>
            </a:fld>
            <a:endParaRPr lang="bg-BG"/>
          </a:p>
        </p:txBody>
      </p:sp>
      <p:graphicFrame>
        <p:nvGraphicFramePr>
          <p:cNvPr id="9" name="Diagram 8"/>
          <p:cNvGraphicFramePr/>
          <p:nvPr/>
        </p:nvGraphicFramePr>
        <p:xfrm>
          <a:off x="611560" y="1772816"/>
          <a:ext cx="79928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Картина 7" descr="see-logo.png"/>
          <p:cNvPicPr>
            <a:picLocks noChangeAspect="1"/>
          </p:cNvPicPr>
          <p:nvPr/>
        </p:nvPicPr>
        <p:blipFill>
          <a:blip r:embed="rId8" cstate="print"/>
          <a:srcRect r="-2394"/>
          <a:stretch>
            <a:fillRect/>
          </a:stretch>
        </p:blipFill>
        <p:spPr>
          <a:xfrm>
            <a:off x="107504" y="116632"/>
            <a:ext cx="2376264" cy="81325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0080" t="25968" r="38114" b="641"/>
          <a:stretch>
            <a:fillRect/>
          </a:stretch>
        </p:blipFill>
        <p:spPr bwMode="auto">
          <a:xfrm>
            <a:off x="0" y="1052736"/>
            <a:ext cx="9144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9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0"/>
          <p:cNvSpPr/>
          <p:nvPr/>
        </p:nvSpPr>
        <p:spPr>
          <a:xfrm rot="10800000">
            <a:off x="0" y="134076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1520" y="1052736"/>
          <a:ext cx="72008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864096"/>
                <a:gridCol w="1152128"/>
                <a:gridCol w="648072"/>
                <a:gridCol w="1152128"/>
                <a:gridCol w="136815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Concept</a:t>
                      </a:r>
                      <a:endParaRPr lang="bg-BG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Market Data</a:t>
                      </a:r>
                      <a:endParaRPr lang="bg-BG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FEA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Indices</a:t>
                      </a:r>
                      <a:endParaRPr lang="bg-BG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Upcoming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Правоъгълник 10"/>
          <p:cNvSpPr/>
          <p:nvPr/>
        </p:nvSpPr>
        <p:spPr>
          <a:xfrm>
            <a:off x="6084168" y="260648"/>
            <a:ext cx="2882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Securities, order types, validity</a:t>
            </a:r>
            <a:endParaRPr lang="bg-BG" sz="14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2237" t="7903" r="63375" b="75292"/>
          <a:stretch>
            <a:fillRect/>
          </a:stretch>
        </p:blipFill>
        <p:spPr bwMode="auto">
          <a:xfrm>
            <a:off x="0" y="0"/>
            <a:ext cx="9144000" cy="140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data:image/jpeg;base64,/9j/4AAQSkZJRgABAQAAAQABAAD/2wCEAAkGBxQSEhQUEhQUFhUXFRUVFxQVGBUYGBcUFBcXFxQXFhUYHCggGBolHBcUITEhJSkrLi4uFx8zODMsNygtLisBCgoKDg0OGhAQFywkHB8sLywwMCwsLDQsLCwsLCwsLCwsLDcsLCssLCwsLCwsLCwsLywsLCwtLCwsLCwsLCwsLP/AABEIALcBEwMBIgACEQEDEQH/xAAcAAEAAAcBAAAAAAAAAAAAAAAAAQIDBAUGBwj/xAA8EAACAQICCAQDBwMDBQEAAAAAAQIDEQQhBQYSMUFRYXEHEyKBMpGhFCNCUmJyscHR8GOC8TNDU3ODJf/EABkBAQEAAwEAAAAAAAAAAAAAAAABAgMEBf/EACMRAQEAAgEFAAIDAQAAAAAAAAABAgMRBBIhMUFhcRMyUSL/2gAMAwEAAhEDEQA/AO4gw+res2Gx9Pbw1RSt8UHlOD5Tg8133Pg2ZgAAAAAAAAAAAAAAAAAAAAAAAAAAAAAAAAAAAAAAAAAAQlJJNt2Szbe5Jb2wFwc/0l4l4aNWcYKrNJ2U4KOy7b3G8ldXvmAcvPuAx1ShUjUozlTqRzjODs178VzTyfE7XqV4w06kVT0h93UVkq0Itwmuc4rOEu1123HDGQiwj2LgsZTrQU6U4zg90oNST90VzytqrrXiMDUU6M2lf1QecJrlOPHvvXBnoTU3XKhpCHoexVSvOi3ml+aL/FG/HhxSCtlAAAAAAAAAAAAAAAAAAAAAAAAAAAAAAAAAAAGP0zpvD4SG3iKsKceF3nLpGKzk+iRyzWXxik7wwVPZW7zaqTl3jTWS7tvsB1vHY6nRg51qkKcFvlOSivm+JxzxC8Q1ib0MO35C+KWadV9b5qHTjx5HOtK6YrYme3XqzqS5ybdr8IrdFdEWLmRGUeO6IGK8wiBYhEIsjcyEyZkNH42cGpU5yhUg9qE4tqSfGzXT+pjblSErZgdn1K8Y09mlpFWeSWJgsn/7aa+H90cuiR1zC4mFSEZ05RnCSvGcWpRknxTWTR46qZP+DP6ra2YrAT2sPUai3eVKXqpz/dDn+pWfUg9Vg0rUfxHw+PtTl9ziP/FJ5Tdrt0pfi/a7Pfk1mbqFAAAAAAAAAAAAAAAAAAAAAAAAADRNcvE7DYLap0mq9dXWxB+iD/1Jrj+lXfO28DctI6QpYenKrWnGnCO+UnZdF1fTezkOtnjFKV6eAjsx3efUV5PrCm8o95X7I5zrLrNiMfU28RU2rfDBZQhfhCHDvm3xZiLkRe47H1K03UqzlUm98ptt/N8Ohb3KdyG0UViRkqkNoCNgQ2gBaRIkERQEUiZMgCiM43XYhCRFEJIgrRnazW9O6fJrNNM6Fq34tY3DxUKuziIL/wAl1Uty81b+8lJ9TnKJ4sD0tqt4i4PGtQ2vJrPJUqtltPlCe6XbJ9DcDx+p3N+1S8UMVhVGFZ/aKSytNvbiv01M79pX4ZoK9BAwOrGt2Fx8b0KnrSvKlP01I948V1V11M8AAAAAAAAAAAAAAAChjsbTowlUqzjCEVeUpNJL3YFcwusutOGwENrE1FFv4aazqT/bDe+7slxaOYa4eMM5bVPR8diO7z5q8n1hTeUe8rvojlWMxc6s5VKs5TnJ3lObbk+7ZBumunidicbenSvQoPLYi/XNf6k1w/Ssue0aG2GQCFyNyAKI3FyFyAEbkLhkrAqbQKVwBQ2ieLKUUToCqiJTTJrgTIiiTaG0BVuQuUHMmiBWTJlIp2I3AvcLi5QkpRlKMk7qUW4yi+cZLNPsdX1L8W5JwpY71RbUViFZSjfJOpHdJc5Kzy3M46mVIwcvSs3LJLm3kl8wPYYMfhKjjFRb3JK/ZWuatX0hOp8c21yTsn7LI1bds1+27Vquy+G418dTh8U4rpfP5LMxmI1iin6IOXVvZX8M1eVVIusLhHUvd2XTec16nLL068ekxn9qz+H1jg/ji49fiX0z+hkaekKUldVIfNGuR0ZHjd9y4p0Ix4Izx3Z/Uy6fX8rORx1N5bcf4/kuEzXpJEItr4ZNdmzKb79jC9NL6rYgYD7ZVX4vov7FtXxtf8/ySX1sW9Rj/lYzpM79jZ2zn/iTqfPSCc4V5qUIry6MmvJ2ltOTatdSle21wssmZPRunKvmOFZNxfwztnHpLg11/wAWdZtwzmc5jRs15a7xXlHF4eVOcqdSLjODcZRe+MlwZQudy8UNTViYefRj9/BcP+5BfgfXk/bc8uHSVt+XCzyaa3prmZNaBBgFEAwQYERcgLgCFgEwLqho+c4qUVk7/R2Bu+qOC28JTlbe6n0qTQCuaxZMkUWTU58wKpDbIVZWTK9CErRaySy2lZWs888ud+edwilcEsbv3v8AzyW5E7Vm1dO3J5ARjEniiS5MpATBEEyYCMTbfDLQ/wBp0hSTXppffz7U2the83D2uakju/g/oD7PhPPmrVMRafVUV/0l73lP/euQG6aTrbFKXN+ld5ZfRXfsa1NF3pjHbVTZWag7f7vxfLd8zE4mvbJb2ed1Ofdl+nq9Nr7dfN+pIwcp8WlnZGx4K0EYzB4dJb9+9/yyNTHRjkt5hJ2zn63S93M+L/GY9xty+pY4nSySvf8A45owWkKfmzjJuXpzVm1m+xPDCU5K04J/uz+VyW2s5jx6jKYbTcX+L/m9v6GYw2MUlc0uWglTUnQyu7uEndddmTzi+jy7F/o/F5cU1vi8mujQ54LjL7bftoklbgYGljOpd0MWzLvYfx8el+6aaLnC4jZtGXHKL6/lf9PlyLGnVKOmY+ZSnC7Tayayaks00+DTSZlhn23lht1d87a2CpG6sziXixqx5NT7TTXpm0qi5S3Rn77n1tzOnaoawfaYOFR/f08pr8y3KaX88n3Rfad0ZHEUpQkk0000+Ke9HoSyzmPIyxuN4ry6yBldYdESwtadKV8neLf4ov4X/R9UzElQbIESAAgCKAEUiKRUjEDs/hlo/a0bQlbe6/0r1UDZ/CPDf/k4b/7v54iq/wCoCuO6++F+JwG1Vp3r4ZXfmRXrpx/1YLcl+dZc9ncaA0e1zm2uvhDhsXtVMK1hqzzaivuZv9UF8L6x53aZB5xUiommZrWfU/F4CVsTRlGN7KrH1U5dprL2dn0MA4gV6EUk1JS6Wt73vu+vEhdNt57/AKfTPfy3dSnGq0VqE7NtPfzSf0YEakknkmlZNK9/rYLMjTi5TabTb3X2VdpWtd5c8t27oTV5vaSctr05u97O7yT7WKgkTIgiLdswNi1E1dePxcKTX3cfvKz5U4vON+cnaPu3wPQul8YqNJuNk/hgutssuSWfsa74Yas/YsInNWrVrVKl98Vb0U/9qef6pSIa2Y5SrwpJ/BHafefD5JP3Ne3LtwtbtGHfnJfShQw9opcd7fV7yyxmAk3faZe0J237itUxCe7/ABHmPXYerhsRHdNNdnf6MqQwUreqV2/ZGSVcmg0zKSHNSYbC8yvUpLlmUau0s4kfM2kXws7p5H/iJMXhI1FxUlukt66dV0ZZYzEOnm36bpN8r5Iu6Fe/EvC2sFiMZUoS2aqyb9M18L9+D6P6l/g9LRe5mQr04zi1JJp70zUsdoWpSnejLah+WW+PvxX1JxEtsbjRxvBZl1Ce0axo2hVe/wCSZsmEyW4xZNF0lXqYPFqtSyalfo7/ABRfOLR1bQmlqeKoxq03k8muMZL4ovt9VZmk61YRVINq1yXwowlbzqtnakoetPc5/gtye/PlfodmjP487qtf1N4q6t+dS86mrzhd2XFcV/bqupxFnqvFUVKLjLjked9e9C/ZcVNJeibco8k/xL639+h1OBrQIsJAQSJ1EnhA2jU7UjE6Ql91HYpJ2lXmnsLmorfOXRe7RBreHw8pyUYpyk3ZRim229ySWbfQ6lqf4RVKlqmObpQ3+TFrzJL9Ut0F0zfY6XqlqVhdHx+6htVbWlWnZzfNJ/gj0XvfebGVVto3AU8PShSowUKcFaMVeyW/jm823d8wXIAAACniKEZxcJxjKMlaUZJOLT3pp5NHMNcPBjD17zwUlh6m/wAt3dGT7b6ftdfpOpgDyDrJqvisBPYxVKULu0Z76c/2VFk+2/mkYVqx7Rx2Cp1oSp1oRqQkrShNKUWuqZx/XXwVT2qujZWe94ao8n0pVHnHtK66og4lCrzLiFuBDSWjatCpKlWpzp1I74TTTXXPeuTWTLaN0BeG3+GOrbxmKU5L7mg41JcpVL3pQ+a2n0jbia9T0HinRjX+zVvKlKMI1Nh7MpTygo803ZJ7m2le7PS+oWrEcBgqdBpOo/vK0vzVp22s+KWUV0iioYvHeVTlKe6Kcm+iV37nL/tjqVZVG85tt9L8OyyXsdC8R9EVqmGfkN7Ke1Ugt8orNW6Jq9v7HKME7NHNu5vh29NxPLcsJX4P6lw6ae4xMY3RNGrJO9zj4d8ZN0rLMpK6e8pxxbdlL5lZtDhlFV1dzTJZ1VzLKtBO9nmyzrUpRV830V2WRlzxGV8tTTjJbSkrNPkzD1aFXCO+c6P5t8oLlPmv1fPmT4LSifflxXdcDKrH3ye4z/DGefMW1HHRkk75PiTefmr873MfpDRyzlQtFvN038Eu35X2y6FDA4lNuLvGUd8Zb1y7rqjDtW3j2zlTFqlnb08f0349i4hjU1vMWq9+q49ehseqmqu2lOb+6u9mKfqduDfBLdzdi44XK8Rhs2zCc1T0foqpinZZQ/FN7l25vobxorRtPD01TpKyWb5yb3yb4suaVNRSjFJJZJLJInO7XqmH7eXu33ZfwsdIUPxL3/uc18TtBqtQlPJOCctptJJxV1dvcnmvc6wa7rpqlS0jhZYedou6nTqWu4VY/DK3FZtNcU33NtaHlpRK1Onf+PdmxYbUbGvEywioylVg7SlupqLfpqOo8lGSzXHerXTR2jUbw6oYG1SpatiPztemm+VKL3fuefa9iI03ULwplU2a2PThDJxw+6UuTqtZxX6VnztufZcNh404xhTjGEIpKMYpKKS3JJZJFQFUAAAAAAAAAAAAAYTWrVXDaQpeXiad2r7FSOVSm3xhPh2d0+KZqGrvgzg8NVVWrOpiNnOMKigqe1wcopeq3Ju3RnSgAQAAHBNf8fQpaQqwpQcYxaUpL4VUteaS4K7t3T4Hezg70eqtWrOau5VJyfdybZp3WSR09NhcsrwuNGY9SSd001vLqo+KMp4f6m0pTrVJpul8MY3aTk85Sy5ZfMn131dWGVN0G7Tk01N3UUkne6WfHI57rvHd8dU3SZdn1hFNSVr2ZTeImpWl2Uv7k2jMLCT9V2vzNtXfZbitpeKpJNfC8nfOz6Nmp1T1ytamO8t+u/O9nbu2XWG0rGe5proUNH1ZyjtKyhwbzv8AtX9f5LutoaE1tfBU37UbZ/uSyf8AmZU/MMVhKVbN+mXCccmv7rozHTlKi1Go00/hmtz6NcGUqeJlGWxUylwfB9nxL6hS2rqSuuTMi2e0IVOW5jSODVRKW6cfhl/R80ypo/Q9R1oRot7MpKLi1tRV2rtcrK7yN4wupVp3nUTinuSs3/b6lx15X00Z75j4yYjQ2qVWdOnUvC0ldpt3XtbM33R+EVKnGCztx5tu7ZWpU1GKjFWSSSXJLcTnXhrmLz9m3LPxQAGxqAAAAAAAAAAAAAAAAAAAAAAAAAAANUxupMJ1pTjUcIzltSgop+p5y2XfK/Zm1gxyxmXtnhnlhecao4TDRpQjCCtGKsl/nExutWi3iKDjD44vait13Zpxvwum/exmAW4yzhjMrLy5BgdCYly8vyaqs97jZLu5WX1zJ9eNU68cPGTe1FNOSWdnZpX6Z/P2OuEJRTTTV08mnuaNX8Eb71OThGh8Q1BRfDcXGM0vsWTfqe5ce9uX+dDpOldS8POFR0YKnVlF7DTezGfB7O5L2Oc4fUrFea3KjUcr5tvJtfreTRpuq4ujDfKuFFySbSkpWytxfC3E3jVfVWEKcnWppSnb05rZtd8Hk3f6F1qjq+8NFyqW8yStZZqEeV+L6mxm3Xq+1q39R3f84rPBaMpUf+nBJ7r5t27svADdJJ6cttvsABU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>
          <a:xfrm>
            <a:off x="6876256" y="260648"/>
            <a:ext cx="2100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Front-end application</a:t>
            </a:r>
            <a:endParaRPr lang="bg-BG" sz="14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Контейнер за номер на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D323970-C41D-4846-8A3F-CC235B9FDA40}" type="slidenum">
              <a:rPr lang="bg-BG" smtClean="0"/>
              <a:pPr/>
              <a:t>9</a:t>
            </a:fld>
            <a:endParaRPr lang="bg-BG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 l="40080" t="25968" r="38114" b="641"/>
          <a:stretch>
            <a:fillRect/>
          </a:stretch>
        </p:blipFill>
        <p:spPr bwMode="auto">
          <a:xfrm>
            <a:off x="0" y="1052736"/>
            <a:ext cx="9144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0" y="98072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0800000">
            <a:off x="0" y="134076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l="1662" t="2333" r="1971"/>
          <a:stretch>
            <a:fillRect/>
          </a:stretch>
        </p:blipFill>
        <p:spPr bwMode="auto">
          <a:xfrm>
            <a:off x="611560" y="1844824"/>
            <a:ext cx="419065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/>
          <a:srcRect r="40056" b="2985"/>
          <a:stretch>
            <a:fillRect/>
          </a:stretch>
        </p:blipFill>
        <p:spPr bwMode="auto">
          <a:xfrm>
            <a:off x="4788024" y="4005064"/>
            <a:ext cx="3168352" cy="2271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1200000">
              <a:rot lat="21594000" lon="1200000" rev="1980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/>
          <a:srcRect r="37001"/>
          <a:stretch>
            <a:fillRect/>
          </a:stretch>
        </p:blipFill>
        <p:spPr bwMode="auto">
          <a:xfrm>
            <a:off x="5724128" y="2348880"/>
            <a:ext cx="3168352" cy="2334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Картина 14" descr="see-logo.png"/>
          <p:cNvPicPr>
            <a:picLocks noChangeAspect="1"/>
          </p:cNvPicPr>
          <p:nvPr/>
        </p:nvPicPr>
        <p:blipFill>
          <a:blip r:embed="rId6" cstate="print"/>
          <a:srcRect r="-2394"/>
          <a:stretch>
            <a:fillRect/>
          </a:stretch>
        </p:blipFill>
        <p:spPr>
          <a:xfrm>
            <a:off x="107504" y="116632"/>
            <a:ext cx="2376264" cy="813255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1520" y="1052736"/>
          <a:ext cx="72008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864096"/>
                <a:gridCol w="1080120"/>
                <a:gridCol w="720080"/>
                <a:gridCol w="1152128"/>
                <a:gridCol w="136815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endParaRPr lang="bg-BG" sz="12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Concept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Market Data</a:t>
                      </a:r>
                      <a:endParaRPr lang="bg-BG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FEA</a:t>
                      </a:r>
                      <a:endParaRPr lang="bg-BG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Indices</a:t>
                      </a:r>
                      <a:endParaRPr lang="bg-BG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Upcoming</a:t>
                      </a:r>
                      <a:endParaRPr lang="bg-BG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9039</TotalTime>
  <Words>464</Words>
  <Application>Microsoft Office PowerPoint</Application>
  <PresentationFormat>On-screen Show (4:3)</PresentationFormat>
  <Paragraphs>233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тема</vt:lpstr>
      <vt:lpstr>SEE Link Connecting Markets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Ilyan Dimitrov</dc:creator>
  <cp:lastModifiedBy>Катерина Јордановска</cp:lastModifiedBy>
  <cp:revision>862</cp:revision>
  <dcterms:created xsi:type="dcterms:W3CDTF">2015-11-11T08:25:47Z</dcterms:created>
  <dcterms:modified xsi:type="dcterms:W3CDTF">2016-04-01T11:29:15Z</dcterms:modified>
</cp:coreProperties>
</file>